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64" r:id="rId2"/>
    <p:sldId id="267" r:id="rId3"/>
    <p:sldId id="265" r:id="rId4"/>
    <p:sldId id="266" r:id="rId5"/>
    <p:sldId id="257" r:id="rId6"/>
    <p:sldId id="258" r:id="rId7"/>
    <p:sldId id="259" r:id="rId8"/>
    <p:sldId id="260" r:id="rId9"/>
    <p:sldId id="262" r:id="rId10"/>
    <p:sldId id="263" r:id="rId11"/>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1" id="{74C8BA45-385A-48AE-B5D1-75ACB887E77F}">
          <p14:sldIdLst>
            <p14:sldId id="264"/>
            <p14:sldId id="267"/>
            <p14:sldId id="265"/>
            <p14:sldId id="266"/>
            <p14:sldId id="257"/>
            <p14:sldId id="258"/>
            <p14:sldId id="259"/>
            <p14:sldId id="260"/>
            <p14:sldId id="262"/>
            <p14:sldId id="26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p:cViewPr varScale="1">
        <p:scale>
          <a:sx n="122" d="100"/>
          <a:sy n="122" d="100"/>
        </p:scale>
        <p:origin x="256" y="192"/>
      </p:cViewPr>
      <p:guideLst/>
    </p:cSldViewPr>
  </p:slideViewPr>
  <p:notesTextViewPr>
    <p:cViewPr>
      <p:scale>
        <a:sx n="1" d="1"/>
        <a:sy n="1" d="1"/>
      </p:scale>
      <p:origin x="0" y="0"/>
    </p:cViewPr>
  </p:notesTextViewPr>
  <p:notesViewPr>
    <p:cSldViewPr snapToGrid="0">
      <p:cViewPr varScale="1">
        <p:scale>
          <a:sx n="59" d="100"/>
          <a:sy n="59" d="100"/>
        </p:scale>
        <p:origin x="300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latin typeface="ＭＳ Ｐゴシック" panose="020B0600070205080204" pitchFamily="50" charset="-128"/>
              <a:ea typeface="ＭＳ Ｐゴシック" panose="020B0600070205080204" pitchFamily="50" charset="-128"/>
            </a:endParaRPr>
          </a:p>
        </p:txBody>
      </p:sp>
      <p:sp>
        <p:nvSpPr>
          <p:cNvPr id="3" name="日付プレースホルダー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70896AE5-7435-4C64-B723-6D8EEF3B6037}" type="datetimeFigureOut">
              <a:rPr kumimoji="1" lang="ja-JP" altLang="en-US" smtClean="0">
                <a:latin typeface="ＭＳ Ｐゴシック" panose="020B0600070205080204" pitchFamily="50" charset="-128"/>
                <a:ea typeface="ＭＳ Ｐゴシック" panose="020B0600070205080204" pitchFamily="50" charset="-128"/>
              </a:rPr>
              <a:t>2025/7/25</a:t>
            </a:fld>
            <a:endParaRPr kumimoji="1" lang="ja-JP" altLang="en-US">
              <a:latin typeface="ＭＳ Ｐゴシック" panose="020B0600070205080204" pitchFamily="50" charset="-128"/>
              <a:ea typeface="ＭＳ Ｐゴシック" panose="020B0600070205080204" pitchFamily="50" charset="-128"/>
            </a:endParaRPr>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75037D7B-DB81-4D8B-A005-DFF1DC4FA897}" type="slidenum">
              <a:rPr kumimoji="1" lang="ja-JP" altLang="en-US" smtClean="0">
                <a:latin typeface="ＭＳ Ｐゴシック" panose="020B0600070205080204" pitchFamily="50" charset="-128"/>
                <a:ea typeface="ＭＳ Ｐゴシック" panose="020B0600070205080204" pitchFamily="50" charset="-128"/>
              </a:rPr>
              <a:t>‹#›</a:t>
            </a:fld>
            <a:endParaRPr kumimoji="1" lang="ja-JP" altLang="en-US">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379062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atin typeface="ＭＳ Ｐゴシック" panose="020B0600070205080204" pitchFamily="50" charset="-128"/>
                <a:ea typeface="ＭＳ Ｐゴシック" panose="020B0600070205080204" pitchFamily="50" charset="-128"/>
              </a:defRPr>
            </a:lvl1pPr>
          </a:lstStyle>
          <a:p>
            <a:endParaRPr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atin typeface="ＭＳ Ｐゴシック" panose="020B0600070205080204" pitchFamily="50" charset="-128"/>
                <a:ea typeface="ＭＳ Ｐゴシック" panose="020B0600070205080204" pitchFamily="50" charset="-128"/>
              </a:defRPr>
            </a:lvl1pPr>
          </a:lstStyle>
          <a:p>
            <a:fld id="{EDC060EF-379B-45FB-AE0F-6F7FC3B165F9}" type="datetimeFigureOut">
              <a:rPr lang="ja-JP" altLang="en-US" smtClean="0"/>
              <a:pPr/>
              <a:t>2025/7/25</a:t>
            </a:fld>
            <a:endParaRPr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atin typeface="ＭＳ Ｐゴシック" panose="020B0600070205080204" pitchFamily="50" charset="-128"/>
                <a:ea typeface="ＭＳ Ｐゴシック" panose="020B0600070205080204" pitchFamily="50" charset="-128"/>
              </a:defRPr>
            </a:lvl1pPr>
          </a:lstStyle>
          <a:p>
            <a:endParaRPr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atin typeface="ＭＳ Ｐゴシック" panose="020B0600070205080204" pitchFamily="50" charset="-128"/>
                <a:ea typeface="ＭＳ Ｐゴシック" panose="020B0600070205080204" pitchFamily="50" charset="-128"/>
              </a:defRPr>
            </a:lvl1pPr>
          </a:lstStyle>
          <a:p>
            <a:fld id="{12701B56-0DC7-43B5-9DB8-0F872B6E5FA6}" type="slidenum">
              <a:rPr lang="ja-JP" altLang="en-US" smtClean="0"/>
              <a:pPr/>
              <a:t>‹#›</a:t>
            </a:fld>
            <a:endParaRPr lang="ja-JP" altLang="en-US"/>
          </a:p>
        </p:txBody>
      </p:sp>
    </p:spTree>
    <p:extLst>
      <p:ext uri="{BB962C8B-B14F-4D97-AF65-F5344CB8AC3E}">
        <p14:creationId xmlns:p14="http://schemas.microsoft.com/office/powerpoint/2010/main" val="31740885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EB2348B-72E5-452B-B129-FF36B112FB0F}" type="datetimeFigureOut">
              <a:rPr kumimoji="1" lang="ja-JP" altLang="en-US" smtClean="0"/>
              <a:t>2025/7/25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4F0C553-4306-41A1-A451-13F95DA88C22}" type="slidenum">
              <a:rPr kumimoji="1" lang="ja-JP" altLang="en-US" smtClean="0"/>
              <a:t>‹#›</a:t>
            </a:fld>
            <a:endParaRPr kumimoji="1" lang="ja-JP" altLang="en-US"/>
          </a:p>
        </p:txBody>
      </p:sp>
    </p:spTree>
    <p:extLst>
      <p:ext uri="{BB962C8B-B14F-4D97-AF65-F5344CB8AC3E}">
        <p14:creationId xmlns:p14="http://schemas.microsoft.com/office/powerpoint/2010/main" val="3678220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EB2348B-72E5-452B-B129-FF36B112FB0F}" type="datetimeFigureOut">
              <a:rPr kumimoji="1" lang="ja-JP" altLang="en-US" smtClean="0"/>
              <a:t>2025/7/25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4F0C553-4306-41A1-A451-13F95DA88C22}" type="slidenum">
              <a:rPr kumimoji="1" lang="ja-JP" altLang="en-US" smtClean="0"/>
              <a:t>‹#›</a:t>
            </a:fld>
            <a:endParaRPr kumimoji="1" lang="ja-JP" altLang="en-US"/>
          </a:p>
        </p:txBody>
      </p:sp>
    </p:spTree>
    <p:extLst>
      <p:ext uri="{BB962C8B-B14F-4D97-AF65-F5344CB8AC3E}">
        <p14:creationId xmlns:p14="http://schemas.microsoft.com/office/powerpoint/2010/main" val="196150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EB2348B-72E5-452B-B129-FF36B112FB0F}" type="datetimeFigureOut">
              <a:rPr kumimoji="1" lang="ja-JP" altLang="en-US" smtClean="0"/>
              <a:t>2025/7/25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4F0C553-4306-41A1-A451-13F95DA88C22}" type="slidenum">
              <a:rPr kumimoji="1" lang="ja-JP" altLang="en-US" smtClean="0"/>
              <a:t>‹#›</a:t>
            </a:fld>
            <a:endParaRPr kumimoji="1" lang="ja-JP" altLang="en-US"/>
          </a:p>
        </p:txBody>
      </p:sp>
    </p:spTree>
    <p:extLst>
      <p:ext uri="{BB962C8B-B14F-4D97-AF65-F5344CB8AC3E}">
        <p14:creationId xmlns:p14="http://schemas.microsoft.com/office/powerpoint/2010/main" val="1887991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EB2348B-72E5-452B-B129-FF36B112FB0F}" type="datetimeFigureOut">
              <a:rPr kumimoji="1" lang="ja-JP" altLang="en-US" smtClean="0"/>
              <a:t>2025/7/25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4F0C553-4306-41A1-A451-13F95DA88C22}" type="slidenum">
              <a:rPr kumimoji="1" lang="ja-JP" altLang="en-US" smtClean="0"/>
              <a:t>‹#›</a:t>
            </a:fld>
            <a:endParaRPr kumimoji="1" lang="ja-JP" altLang="en-US"/>
          </a:p>
        </p:txBody>
      </p:sp>
    </p:spTree>
    <p:extLst>
      <p:ext uri="{BB962C8B-B14F-4D97-AF65-F5344CB8AC3E}">
        <p14:creationId xmlns:p14="http://schemas.microsoft.com/office/powerpoint/2010/main" val="1357431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EB2348B-72E5-452B-B129-FF36B112FB0F}" type="datetimeFigureOut">
              <a:rPr kumimoji="1" lang="ja-JP" altLang="en-US" smtClean="0"/>
              <a:t>2025/7/25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4F0C553-4306-41A1-A451-13F95DA88C22}" type="slidenum">
              <a:rPr kumimoji="1" lang="ja-JP" altLang="en-US" smtClean="0"/>
              <a:t>‹#›</a:t>
            </a:fld>
            <a:endParaRPr kumimoji="1" lang="ja-JP" altLang="en-US"/>
          </a:p>
        </p:txBody>
      </p:sp>
    </p:spTree>
    <p:extLst>
      <p:ext uri="{BB962C8B-B14F-4D97-AF65-F5344CB8AC3E}">
        <p14:creationId xmlns:p14="http://schemas.microsoft.com/office/powerpoint/2010/main" val="1303933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EB2348B-72E5-452B-B129-FF36B112FB0F}" type="datetimeFigureOut">
              <a:rPr kumimoji="1" lang="ja-JP" altLang="en-US" smtClean="0"/>
              <a:t>2025/7/25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4F0C553-4306-41A1-A451-13F95DA88C22}" type="slidenum">
              <a:rPr kumimoji="1" lang="ja-JP" altLang="en-US" smtClean="0"/>
              <a:t>‹#›</a:t>
            </a:fld>
            <a:endParaRPr kumimoji="1" lang="ja-JP" altLang="en-US"/>
          </a:p>
        </p:txBody>
      </p:sp>
    </p:spTree>
    <p:extLst>
      <p:ext uri="{BB962C8B-B14F-4D97-AF65-F5344CB8AC3E}">
        <p14:creationId xmlns:p14="http://schemas.microsoft.com/office/powerpoint/2010/main" val="73921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EB2348B-72E5-452B-B129-FF36B112FB0F}" type="datetimeFigureOut">
              <a:rPr kumimoji="1" lang="ja-JP" altLang="en-US" smtClean="0"/>
              <a:t>2025/7/25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4F0C553-4306-41A1-A451-13F95DA88C22}" type="slidenum">
              <a:rPr kumimoji="1" lang="ja-JP" altLang="en-US" smtClean="0"/>
              <a:t>‹#›</a:t>
            </a:fld>
            <a:endParaRPr kumimoji="1" lang="ja-JP" altLang="en-US"/>
          </a:p>
        </p:txBody>
      </p:sp>
    </p:spTree>
    <p:extLst>
      <p:ext uri="{BB962C8B-B14F-4D97-AF65-F5344CB8AC3E}">
        <p14:creationId xmlns:p14="http://schemas.microsoft.com/office/powerpoint/2010/main" val="3866818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EB2348B-72E5-452B-B129-FF36B112FB0F}" type="datetimeFigureOut">
              <a:rPr kumimoji="1" lang="ja-JP" altLang="en-US" smtClean="0"/>
              <a:t>2025/7/25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4F0C553-4306-41A1-A451-13F95DA88C22}" type="slidenum">
              <a:rPr kumimoji="1" lang="ja-JP" altLang="en-US" smtClean="0"/>
              <a:t>‹#›</a:t>
            </a:fld>
            <a:endParaRPr kumimoji="1" lang="ja-JP" altLang="en-US"/>
          </a:p>
        </p:txBody>
      </p:sp>
    </p:spTree>
    <p:extLst>
      <p:ext uri="{BB962C8B-B14F-4D97-AF65-F5344CB8AC3E}">
        <p14:creationId xmlns:p14="http://schemas.microsoft.com/office/powerpoint/2010/main" val="767925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EB2348B-72E5-452B-B129-FF36B112FB0F}" type="datetimeFigureOut">
              <a:rPr kumimoji="1" lang="ja-JP" altLang="en-US" smtClean="0"/>
              <a:t>2025/7/25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4F0C553-4306-41A1-A451-13F95DA88C22}" type="slidenum">
              <a:rPr kumimoji="1" lang="ja-JP" altLang="en-US" smtClean="0"/>
              <a:t>‹#›</a:t>
            </a:fld>
            <a:endParaRPr kumimoji="1" lang="ja-JP" altLang="en-US"/>
          </a:p>
        </p:txBody>
      </p:sp>
    </p:spTree>
    <p:extLst>
      <p:ext uri="{BB962C8B-B14F-4D97-AF65-F5344CB8AC3E}">
        <p14:creationId xmlns:p14="http://schemas.microsoft.com/office/powerpoint/2010/main" val="2147462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EB2348B-72E5-452B-B129-FF36B112FB0F}" type="datetimeFigureOut">
              <a:rPr kumimoji="1" lang="ja-JP" altLang="en-US" smtClean="0"/>
              <a:t>2025/7/25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4F0C553-4306-41A1-A451-13F95DA88C22}" type="slidenum">
              <a:rPr kumimoji="1" lang="ja-JP" altLang="en-US" smtClean="0"/>
              <a:t>‹#›</a:t>
            </a:fld>
            <a:endParaRPr kumimoji="1" lang="ja-JP" altLang="en-US"/>
          </a:p>
        </p:txBody>
      </p:sp>
    </p:spTree>
    <p:extLst>
      <p:ext uri="{BB962C8B-B14F-4D97-AF65-F5344CB8AC3E}">
        <p14:creationId xmlns:p14="http://schemas.microsoft.com/office/powerpoint/2010/main" val="751618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EB2348B-72E5-452B-B129-FF36B112FB0F}" type="datetimeFigureOut">
              <a:rPr kumimoji="1" lang="ja-JP" altLang="en-US" smtClean="0"/>
              <a:t>2025/7/25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4F0C553-4306-41A1-A451-13F95DA88C22}" type="slidenum">
              <a:rPr kumimoji="1" lang="ja-JP" altLang="en-US" smtClean="0"/>
              <a:t>‹#›</a:t>
            </a:fld>
            <a:endParaRPr kumimoji="1" lang="ja-JP" altLang="en-US"/>
          </a:p>
        </p:txBody>
      </p:sp>
    </p:spTree>
    <p:extLst>
      <p:ext uri="{BB962C8B-B14F-4D97-AF65-F5344CB8AC3E}">
        <p14:creationId xmlns:p14="http://schemas.microsoft.com/office/powerpoint/2010/main" val="174571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ＭＳ Ｐゴシック" panose="020B0600070205080204" pitchFamily="50" charset="-128"/>
                <a:ea typeface="ＭＳ Ｐゴシック" panose="020B0600070205080204" pitchFamily="50" charset="-128"/>
              </a:defRPr>
            </a:lvl1pPr>
          </a:lstStyle>
          <a:p>
            <a:fld id="{BEB2348B-72E5-452B-B129-FF36B112FB0F}" type="datetimeFigureOut">
              <a:rPr lang="ja-JP" altLang="en-US" smtClean="0"/>
              <a:pPr/>
              <a:t>2025/7/25</a:t>
            </a:fld>
            <a:endParaRPr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ＭＳ Ｐゴシック" panose="020B0600070205080204" pitchFamily="50" charset="-128"/>
                <a:ea typeface="ＭＳ Ｐゴシック" panose="020B0600070205080204" pitchFamily="50" charset="-128"/>
              </a:defRPr>
            </a:lvl1pPr>
          </a:lstStyle>
          <a:p>
            <a:endParaRPr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ＭＳ Ｐゴシック" panose="020B0600070205080204" pitchFamily="50" charset="-128"/>
                <a:ea typeface="ＭＳ Ｐゴシック" panose="020B0600070205080204" pitchFamily="50" charset="-128"/>
              </a:defRPr>
            </a:lvl1pPr>
          </a:lstStyle>
          <a:p>
            <a:fld id="{64F0C553-4306-41A1-A451-13F95DA88C22}" type="slidenum">
              <a:rPr lang="ja-JP" altLang="en-US" smtClean="0"/>
              <a:pPr/>
              <a:t>‹#›</a:t>
            </a:fld>
            <a:endParaRPr lang="ja-JP" altLang="en-US"/>
          </a:p>
        </p:txBody>
      </p:sp>
    </p:spTree>
    <p:extLst>
      <p:ext uri="{BB962C8B-B14F-4D97-AF65-F5344CB8AC3E}">
        <p14:creationId xmlns:p14="http://schemas.microsoft.com/office/powerpoint/2010/main" val="549594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ＭＳ Ｐゴシック" panose="020B0600070205080204" pitchFamily="50" charset="-128"/>
          <a:ea typeface="ＭＳ Ｐゴシック" panose="020B060007020508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image" Target="../media/image28.png"/><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01BFF6-3ECD-579C-5225-EC4EF6DEE1AD}"/>
              </a:ext>
            </a:extLst>
          </p:cNvPr>
          <p:cNvSpPr>
            <a:spLocks noGrp="1"/>
          </p:cNvSpPr>
          <p:nvPr>
            <p:ph type="title"/>
          </p:nvPr>
        </p:nvSpPr>
        <p:spPr>
          <a:xfrm rot="20288942">
            <a:off x="-548640" y="2046013"/>
            <a:ext cx="10772503" cy="1578875"/>
          </a:xfrm>
        </p:spPr>
        <p:txBody>
          <a:bodyPr>
            <a:normAutofit/>
          </a:bodyPr>
          <a:lstStyle/>
          <a:p>
            <a:pPr algn="ctr"/>
            <a:r>
              <a:rPr lang="en-US" altLang="ja-JP" sz="7200" dirty="0">
                <a:solidFill>
                  <a:srgbClr val="FF0000"/>
                </a:solidFill>
                <a:latin typeface="Harlow Solid Italic" panose="04030604020F02020D02" pitchFamily="82" charset="0"/>
              </a:rPr>
              <a:t>Let’s have fun in Tokyo!</a:t>
            </a:r>
            <a:endParaRPr kumimoji="1" lang="ja-JP" altLang="en-US" sz="7200" dirty="0">
              <a:solidFill>
                <a:srgbClr val="FF0000"/>
              </a:solidFill>
              <a:latin typeface="Harlow Solid Italic" panose="04030604020F02020D02" pitchFamily="82" charset="0"/>
            </a:endParaRPr>
          </a:p>
        </p:txBody>
      </p:sp>
      <p:sp>
        <p:nvSpPr>
          <p:cNvPr id="4" name="テキスト プレースホルダー 3">
            <a:extLst>
              <a:ext uri="{FF2B5EF4-FFF2-40B4-BE49-F238E27FC236}">
                <a16:creationId xmlns:a16="http://schemas.microsoft.com/office/drawing/2014/main" id="{E6C6CE10-A1DC-9DC5-8438-63E6433427E8}"/>
              </a:ext>
            </a:extLst>
          </p:cNvPr>
          <p:cNvSpPr>
            <a:spLocks noGrp="1"/>
          </p:cNvSpPr>
          <p:nvPr>
            <p:ph type="body" sz="half" idx="2"/>
          </p:nvPr>
        </p:nvSpPr>
        <p:spPr>
          <a:xfrm>
            <a:off x="5068388" y="2671942"/>
            <a:ext cx="3196045" cy="3811588"/>
          </a:xfrm>
        </p:spPr>
        <p:txBody>
          <a:bodyPr/>
          <a:lstStyle/>
          <a:p>
            <a:endParaRPr lang="en-US" altLang="ja-JP" dirty="0"/>
          </a:p>
          <a:p>
            <a:endParaRPr lang="en-US" altLang="ja-JP" dirty="0"/>
          </a:p>
          <a:p>
            <a:endParaRPr lang="en-US" altLang="ja-JP" dirty="0"/>
          </a:p>
          <a:p>
            <a:endParaRPr lang="en-US" altLang="ja-JP" dirty="0"/>
          </a:p>
          <a:p>
            <a:endParaRPr lang="en-US" altLang="ja-JP" dirty="0"/>
          </a:p>
          <a:p>
            <a:r>
              <a:rPr lang="en-US" altLang="ja-JP" dirty="0"/>
              <a:t>But, please be careful of heatstroke and stay hydrated.</a:t>
            </a:r>
            <a:endParaRPr kumimoji="1" lang="ja-JP" altLang="en-US" dirty="0"/>
          </a:p>
        </p:txBody>
      </p:sp>
      <p:pic>
        <p:nvPicPr>
          <p:cNvPr id="1028" name="Picture 4" descr="日陰で水を飲む人のイラスト">
            <a:extLst>
              <a:ext uri="{FF2B5EF4-FFF2-40B4-BE49-F238E27FC236}">
                <a16:creationId xmlns:a16="http://schemas.microsoft.com/office/drawing/2014/main" id="{F7207F19-6A7A-E4D1-5973-FE659943844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23613" y="2275631"/>
            <a:ext cx="3378926" cy="42907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370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4C58AC-E46A-8D69-582E-89DD8F360B3B}"/>
              </a:ext>
            </a:extLst>
          </p:cNvPr>
          <p:cNvSpPr>
            <a:spLocks noGrp="1"/>
          </p:cNvSpPr>
          <p:nvPr>
            <p:ph type="title"/>
          </p:nvPr>
        </p:nvSpPr>
        <p:spPr>
          <a:xfrm>
            <a:off x="839788" y="387532"/>
            <a:ext cx="10286999" cy="712606"/>
          </a:xfrm>
        </p:spPr>
        <p:txBody>
          <a:bodyPr>
            <a:normAutofit/>
          </a:bodyPr>
          <a:lstStyle/>
          <a:p>
            <a:pPr algn="ctr"/>
            <a:r>
              <a:rPr kumimoji="1" lang="ja-JP" altLang="en-US" sz="3600" dirty="0">
                <a:solidFill>
                  <a:schemeClr val="accent2"/>
                </a:solidFill>
              </a:rPr>
              <a:t>⑧ </a:t>
            </a:r>
            <a:r>
              <a:rPr kumimoji="1" lang="en-US" altLang="ja-JP" sz="3600" dirty="0">
                <a:solidFill>
                  <a:schemeClr val="accent2"/>
                </a:solidFill>
              </a:rPr>
              <a:t>Tama Zoological Park /</a:t>
            </a:r>
            <a:r>
              <a:rPr kumimoji="1" lang="ja-JP" altLang="en-US" sz="3600" dirty="0">
                <a:solidFill>
                  <a:schemeClr val="accent2"/>
                </a:solidFill>
              </a:rPr>
              <a:t>　</a:t>
            </a:r>
            <a:r>
              <a:rPr kumimoji="1" lang="en-US" altLang="ja-JP" sz="3600" dirty="0">
                <a:solidFill>
                  <a:schemeClr val="accent2"/>
                </a:solidFill>
              </a:rPr>
              <a:t>Keio Rail-Land </a:t>
            </a:r>
            <a:endParaRPr kumimoji="1" lang="ja-JP" altLang="en-US" sz="3600" dirty="0">
              <a:solidFill>
                <a:schemeClr val="accent2"/>
              </a:solidFill>
            </a:endParaRPr>
          </a:p>
        </p:txBody>
      </p:sp>
      <p:sp>
        <p:nvSpPr>
          <p:cNvPr id="4" name="テキスト プレースホルダー 3">
            <a:extLst>
              <a:ext uri="{FF2B5EF4-FFF2-40B4-BE49-F238E27FC236}">
                <a16:creationId xmlns:a16="http://schemas.microsoft.com/office/drawing/2014/main" id="{3654D6D0-DA08-E403-3D08-2FAD953940D4}"/>
              </a:ext>
            </a:extLst>
          </p:cNvPr>
          <p:cNvSpPr>
            <a:spLocks noGrp="1"/>
          </p:cNvSpPr>
          <p:nvPr>
            <p:ph type="body" sz="half" idx="2"/>
          </p:nvPr>
        </p:nvSpPr>
        <p:spPr>
          <a:xfrm>
            <a:off x="839788" y="1264920"/>
            <a:ext cx="4847088" cy="3505062"/>
          </a:xfrm>
        </p:spPr>
        <p:txBody>
          <a:bodyPr>
            <a:normAutofit fontScale="92500"/>
          </a:bodyPr>
          <a:lstStyle/>
          <a:p>
            <a:r>
              <a:rPr lang="en-US" altLang="ja-JP" sz="1800" dirty="0"/>
              <a:t>Tama Zoological Park is a unique zoo that embraces a vast, naturalistic environment where animals roam in large, open enclosures. It's famous for its focus on animal welfare and conservation, offering visitors a chance to see diverse species in settings that mimic their natural habitats. </a:t>
            </a:r>
          </a:p>
          <a:p>
            <a:pPr algn="r"/>
            <a:r>
              <a:rPr lang="en-US" altLang="ja-JP" sz="1800" dirty="0"/>
              <a:t>\600 / 9:30am-5:00pm</a:t>
            </a:r>
          </a:p>
          <a:p>
            <a:r>
              <a:rPr lang="en-US" altLang="ja-JP" sz="1800" dirty="0"/>
              <a:t>Keio Rail-Land is a fun and educational railway park, operated by the Keio Corporation. It's a great spot for train enthusiasts of all ages, offering real train exhibits, simulators, and a diorama showcasing the Keio Line.</a:t>
            </a:r>
          </a:p>
          <a:p>
            <a:pPr algn="r"/>
            <a:r>
              <a:rPr lang="en-US" altLang="ja-JP" sz="1800" dirty="0"/>
              <a:t>\400 / 9:30am-5:30pm</a:t>
            </a:r>
          </a:p>
          <a:p>
            <a:endParaRPr lang="ja-JP" altLang="en-US" sz="1800" dirty="0"/>
          </a:p>
        </p:txBody>
      </p:sp>
      <p:sp>
        <p:nvSpPr>
          <p:cNvPr id="5" name="コンテンツ プレースホルダー 4">
            <a:extLst>
              <a:ext uri="{FF2B5EF4-FFF2-40B4-BE49-F238E27FC236}">
                <a16:creationId xmlns:a16="http://schemas.microsoft.com/office/drawing/2014/main" id="{F08082C2-196D-DB47-DCAB-C9B16911B7F7}"/>
              </a:ext>
            </a:extLst>
          </p:cNvPr>
          <p:cNvSpPr>
            <a:spLocks noGrp="1"/>
          </p:cNvSpPr>
          <p:nvPr>
            <p:ph idx="1"/>
          </p:nvPr>
        </p:nvSpPr>
        <p:spPr>
          <a:xfrm>
            <a:off x="717868" y="4908904"/>
            <a:ext cx="4918755" cy="1368352"/>
          </a:xfrm>
        </p:spPr>
        <p:txBody>
          <a:bodyPr>
            <a:normAutofit/>
          </a:bodyPr>
          <a:lstStyle/>
          <a:p>
            <a:pPr marL="0" indent="0">
              <a:buNone/>
            </a:pPr>
            <a:r>
              <a:rPr kumimoji="1" lang="en-US" altLang="ja-JP" sz="1800" dirty="0"/>
              <a:t>From </a:t>
            </a:r>
            <a:r>
              <a:rPr kumimoji="1" lang="en-US" altLang="ja-JP" sz="1800" i="1" dirty="0"/>
              <a:t>Chofu Station (KO18), </a:t>
            </a:r>
            <a:r>
              <a:rPr kumimoji="1" lang="en-US" altLang="ja-JP" sz="1800" dirty="0"/>
              <a:t>take the Keio Line </a:t>
            </a:r>
            <a:r>
              <a:rPr kumimoji="1" lang="en-US" altLang="ja-JP" sz="1800" i="1" dirty="0"/>
              <a:t>Tama-Dobutsukoen Station(KO47)</a:t>
            </a:r>
            <a:r>
              <a:rPr kumimoji="1" lang="en-US" altLang="ja-JP" sz="1800" dirty="0"/>
              <a:t>. The zoo entrance is just a short walk from the station. The total travel time is approx 20to25 minutes.</a:t>
            </a:r>
            <a:endParaRPr kumimoji="1" lang="ja-JP" altLang="en-US" sz="1800" dirty="0"/>
          </a:p>
        </p:txBody>
      </p:sp>
      <p:sp>
        <p:nvSpPr>
          <p:cNvPr id="11" name="テキスト ボックス 10">
            <a:extLst>
              <a:ext uri="{FF2B5EF4-FFF2-40B4-BE49-F238E27FC236}">
                <a16:creationId xmlns:a16="http://schemas.microsoft.com/office/drawing/2014/main" id="{45AC0804-EA77-1D14-D646-67626B850DDF}"/>
              </a:ext>
            </a:extLst>
          </p:cNvPr>
          <p:cNvSpPr txBox="1"/>
          <p:nvPr/>
        </p:nvSpPr>
        <p:spPr>
          <a:xfrm>
            <a:off x="5684354" y="4732784"/>
            <a:ext cx="23600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Tama Zoo HP </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4" name="テキスト ボックス 13">
            <a:extLst>
              <a:ext uri="{FF2B5EF4-FFF2-40B4-BE49-F238E27FC236}">
                <a16:creationId xmlns:a16="http://schemas.microsoft.com/office/drawing/2014/main" id="{6A9977DD-F6AD-D4D2-CAD0-5F6DE30B111D}"/>
              </a:ext>
            </a:extLst>
          </p:cNvPr>
          <p:cNvSpPr txBox="1"/>
          <p:nvPr/>
        </p:nvSpPr>
        <p:spPr>
          <a:xfrm>
            <a:off x="7335611" y="4742854"/>
            <a:ext cx="17003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Tripadvisor</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7" name="図 6" descr="QR コード&#10;&#10;AI によって生成されたコンテンツは間違っている可能性があります。">
            <a:extLst>
              <a:ext uri="{FF2B5EF4-FFF2-40B4-BE49-F238E27FC236}">
                <a16:creationId xmlns:a16="http://schemas.microsoft.com/office/drawing/2014/main" id="{81D4510E-569D-06E0-9A93-B433188C0AC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686876" y="5102116"/>
            <a:ext cx="1368352" cy="1368352"/>
          </a:xfrm>
          <a:prstGeom prst="rect">
            <a:avLst/>
          </a:prstGeom>
        </p:spPr>
      </p:pic>
      <p:pic>
        <p:nvPicPr>
          <p:cNvPr id="9" name="図 8" descr="QR コード&#10;&#10;AI によって生成されたコンテンツは間違っている可能性があります。">
            <a:extLst>
              <a:ext uri="{FF2B5EF4-FFF2-40B4-BE49-F238E27FC236}">
                <a16:creationId xmlns:a16="http://schemas.microsoft.com/office/drawing/2014/main" id="{269CBEF6-5A63-5563-A93E-82337257F59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53894" y="5112186"/>
            <a:ext cx="1368352" cy="1368352"/>
          </a:xfrm>
          <a:prstGeom prst="rect">
            <a:avLst/>
          </a:prstGeom>
        </p:spPr>
      </p:pic>
      <p:pic>
        <p:nvPicPr>
          <p:cNvPr id="12" name="図 11">
            <a:extLst>
              <a:ext uri="{FF2B5EF4-FFF2-40B4-BE49-F238E27FC236}">
                <a16:creationId xmlns:a16="http://schemas.microsoft.com/office/drawing/2014/main" id="{2B9C37A1-195B-A70C-0732-4C3A32C492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85785" y="1905663"/>
            <a:ext cx="3444240" cy="2583180"/>
          </a:xfrm>
          <a:prstGeom prst="rect">
            <a:avLst/>
          </a:prstGeom>
        </p:spPr>
      </p:pic>
      <p:sp>
        <p:nvSpPr>
          <p:cNvPr id="3" name="テキスト ボックス 2">
            <a:extLst>
              <a:ext uri="{FF2B5EF4-FFF2-40B4-BE49-F238E27FC236}">
                <a16:creationId xmlns:a16="http://schemas.microsoft.com/office/drawing/2014/main" id="{EC961ADC-9653-90CB-DB5F-13529EA54AC4}"/>
              </a:ext>
            </a:extLst>
          </p:cNvPr>
          <p:cNvSpPr txBox="1"/>
          <p:nvPr/>
        </p:nvSpPr>
        <p:spPr>
          <a:xfrm>
            <a:off x="10461308" y="4631502"/>
            <a:ext cx="17003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Tripadvisor</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3F95A44B-4919-628A-34D2-0ACEC2DFA04A}"/>
              </a:ext>
            </a:extLst>
          </p:cNvPr>
          <p:cNvSpPr txBox="1"/>
          <p:nvPr/>
        </p:nvSpPr>
        <p:spPr>
          <a:xfrm>
            <a:off x="8622246" y="4697016"/>
            <a:ext cx="23600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Keio Rail-Land HP </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10" name="図 9" descr="QR コード&#10;&#10;AI によって生成されたコンテンツは間違っている可能性があります。">
            <a:extLst>
              <a:ext uri="{FF2B5EF4-FFF2-40B4-BE49-F238E27FC236}">
                <a16:creationId xmlns:a16="http://schemas.microsoft.com/office/drawing/2014/main" id="{7407F543-BA55-0087-2176-D0A3268A4C6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87929" y="5037601"/>
            <a:ext cx="1420460" cy="1420460"/>
          </a:xfrm>
          <a:prstGeom prst="rect">
            <a:avLst/>
          </a:prstGeom>
        </p:spPr>
      </p:pic>
      <p:pic>
        <p:nvPicPr>
          <p:cNvPr id="15" name="図 14" descr="QR コード&#10;&#10;AI によって生成されたコンテンツは間違っている可能性があります。">
            <a:extLst>
              <a:ext uri="{FF2B5EF4-FFF2-40B4-BE49-F238E27FC236}">
                <a16:creationId xmlns:a16="http://schemas.microsoft.com/office/drawing/2014/main" id="{DBA821C5-AA9E-4648-601D-B5D7E3F8A7DE}"/>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820912" y="5089710"/>
            <a:ext cx="1368351" cy="1368351"/>
          </a:xfrm>
          <a:prstGeom prst="rect">
            <a:avLst/>
          </a:prstGeom>
        </p:spPr>
      </p:pic>
      <p:pic>
        <p:nvPicPr>
          <p:cNvPr id="16" name="図 15">
            <a:extLst>
              <a:ext uri="{FF2B5EF4-FFF2-40B4-BE49-F238E27FC236}">
                <a16:creationId xmlns:a16="http://schemas.microsoft.com/office/drawing/2014/main" id="{672692B7-FB49-2AC0-BE8B-F912FE66E7D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09428" y="1264920"/>
            <a:ext cx="2491600" cy="2491600"/>
          </a:xfrm>
          <a:prstGeom prst="rect">
            <a:avLst/>
          </a:prstGeom>
        </p:spPr>
      </p:pic>
    </p:spTree>
    <p:extLst>
      <p:ext uri="{BB962C8B-B14F-4D97-AF65-F5344CB8AC3E}">
        <p14:creationId xmlns:p14="http://schemas.microsoft.com/office/powerpoint/2010/main" val="396123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CC5F156E-F396-34C1-75D2-E54D298B32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6569" y="1042737"/>
            <a:ext cx="11690068" cy="480077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39239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4C58AC-E46A-8D69-582E-89DD8F360B3B}"/>
              </a:ext>
            </a:extLst>
          </p:cNvPr>
          <p:cNvSpPr>
            <a:spLocks noGrp="1"/>
          </p:cNvSpPr>
          <p:nvPr>
            <p:ph type="title"/>
          </p:nvPr>
        </p:nvSpPr>
        <p:spPr>
          <a:xfrm>
            <a:off x="839788" y="387532"/>
            <a:ext cx="10286999" cy="712606"/>
          </a:xfrm>
        </p:spPr>
        <p:txBody>
          <a:bodyPr>
            <a:normAutofit/>
          </a:bodyPr>
          <a:lstStyle/>
          <a:p>
            <a:pPr algn="ctr"/>
            <a:r>
              <a:rPr kumimoji="1" lang="ja-JP" altLang="en-US" sz="3600" dirty="0">
                <a:solidFill>
                  <a:schemeClr val="accent2"/>
                </a:solidFill>
              </a:rPr>
              <a:t>① </a:t>
            </a:r>
            <a:r>
              <a:rPr kumimoji="1" lang="en-US" altLang="ja-JP" sz="3600" dirty="0">
                <a:solidFill>
                  <a:schemeClr val="accent2"/>
                </a:solidFill>
              </a:rPr>
              <a:t>KITARO CHAYA</a:t>
            </a:r>
            <a:endParaRPr kumimoji="1" lang="ja-JP" altLang="en-US" sz="3600" dirty="0">
              <a:solidFill>
                <a:schemeClr val="accent2"/>
              </a:solidFill>
            </a:endParaRPr>
          </a:p>
        </p:txBody>
      </p:sp>
      <p:sp>
        <p:nvSpPr>
          <p:cNvPr id="4" name="テキスト プレースホルダー 3">
            <a:extLst>
              <a:ext uri="{FF2B5EF4-FFF2-40B4-BE49-F238E27FC236}">
                <a16:creationId xmlns:a16="http://schemas.microsoft.com/office/drawing/2014/main" id="{3654D6D0-DA08-E403-3D08-2FAD953940D4}"/>
              </a:ext>
            </a:extLst>
          </p:cNvPr>
          <p:cNvSpPr>
            <a:spLocks noGrp="1"/>
          </p:cNvSpPr>
          <p:nvPr>
            <p:ph type="body" sz="half" idx="2"/>
          </p:nvPr>
        </p:nvSpPr>
        <p:spPr>
          <a:xfrm>
            <a:off x="839788" y="1264919"/>
            <a:ext cx="4753576" cy="3550921"/>
          </a:xfrm>
        </p:spPr>
        <p:txBody>
          <a:bodyPr>
            <a:normAutofit/>
          </a:bodyPr>
          <a:lstStyle/>
          <a:p>
            <a:r>
              <a:rPr lang="en-US" altLang="ja-JP" sz="1800" dirty="0"/>
              <a:t>As you explore, you'll discover a unique connection to Japanese folklore, especially with "yokai" (supernatural beings). This is largely due to Shigeru Mizuki, the creator of "GeGeGe no Kitaro," who was a long-time resident of Chofu. Take a stroll down Tenjin-dori, a street adorned with whimsical yokai statues. It's a fun and quirky introduction to these fantastical creatures! At the end of your walk, be sure to visit Kitaro Chaya, a charming cafe where you can enjoy themed treats and immerse yourself further in the world of Kitaro.</a:t>
            </a:r>
          </a:p>
          <a:p>
            <a:pPr algn="r"/>
            <a:r>
              <a:rPr lang="en-US" altLang="ja-JP" sz="1800" dirty="0"/>
              <a:t>10:00am-5:00pm</a:t>
            </a:r>
            <a:endParaRPr lang="ja-JP" altLang="en-US" sz="1800" dirty="0"/>
          </a:p>
        </p:txBody>
      </p:sp>
      <p:sp>
        <p:nvSpPr>
          <p:cNvPr id="5" name="コンテンツ プレースホルダー 4">
            <a:extLst>
              <a:ext uri="{FF2B5EF4-FFF2-40B4-BE49-F238E27FC236}">
                <a16:creationId xmlns:a16="http://schemas.microsoft.com/office/drawing/2014/main" id="{F08082C2-196D-DB47-DCAB-C9B16911B7F7}"/>
              </a:ext>
            </a:extLst>
          </p:cNvPr>
          <p:cNvSpPr>
            <a:spLocks noGrp="1"/>
          </p:cNvSpPr>
          <p:nvPr>
            <p:ph idx="1"/>
          </p:nvPr>
        </p:nvSpPr>
        <p:spPr>
          <a:xfrm>
            <a:off x="674609" y="5050610"/>
            <a:ext cx="4918755" cy="860525"/>
          </a:xfrm>
        </p:spPr>
        <p:txBody>
          <a:bodyPr>
            <a:normAutofit/>
          </a:bodyPr>
          <a:lstStyle/>
          <a:p>
            <a:pPr marL="0" indent="0">
              <a:buNone/>
            </a:pPr>
            <a:r>
              <a:rPr kumimoji="1" lang="en-US" altLang="ja-JP" sz="1800" dirty="0"/>
              <a:t>From </a:t>
            </a:r>
            <a:r>
              <a:rPr kumimoji="1" lang="en-US" altLang="ja-JP" sz="1800" i="1" dirty="0"/>
              <a:t>Chofu Station (KO18),</a:t>
            </a:r>
            <a:r>
              <a:rPr kumimoji="1" lang="en-US" altLang="ja-JP" sz="1800" dirty="0"/>
              <a:t> a 5-minute walk. It is located along the Tenjin-dori Street.</a:t>
            </a:r>
            <a:endParaRPr kumimoji="1" lang="ja-JP" altLang="en-US" sz="1800" dirty="0"/>
          </a:p>
        </p:txBody>
      </p:sp>
      <p:sp>
        <p:nvSpPr>
          <p:cNvPr id="3" name="テキスト ボックス 2">
            <a:extLst>
              <a:ext uri="{FF2B5EF4-FFF2-40B4-BE49-F238E27FC236}">
                <a16:creationId xmlns:a16="http://schemas.microsoft.com/office/drawing/2014/main" id="{EC961ADC-9653-90CB-DB5F-13529EA54AC4}"/>
              </a:ext>
            </a:extLst>
          </p:cNvPr>
          <p:cNvSpPr txBox="1"/>
          <p:nvPr/>
        </p:nvSpPr>
        <p:spPr>
          <a:xfrm>
            <a:off x="9426440" y="4607690"/>
            <a:ext cx="17003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Tripadvisor</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3F95A44B-4919-628A-34D2-0ACEC2DFA04A}"/>
              </a:ext>
            </a:extLst>
          </p:cNvPr>
          <p:cNvSpPr txBox="1"/>
          <p:nvPr/>
        </p:nvSpPr>
        <p:spPr>
          <a:xfrm>
            <a:off x="6619035" y="4678958"/>
            <a:ext cx="23600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KITARO CHAYA HP </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2050" name="Picture 2" descr="調布「鬼太郎茶屋」">
            <a:extLst>
              <a:ext uri="{FF2B5EF4-FFF2-40B4-BE49-F238E27FC236}">
                <a16:creationId xmlns:a16="http://schemas.microsoft.com/office/drawing/2014/main" id="{DB8CDEBC-4A48-90A5-A9D0-19B0AA38C14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72831" y="1777357"/>
            <a:ext cx="3675659" cy="275674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調布「鬼太郎茶屋」">
            <a:extLst>
              <a:ext uri="{FF2B5EF4-FFF2-40B4-BE49-F238E27FC236}">
                <a16:creationId xmlns:a16="http://schemas.microsoft.com/office/drawing/2014/main" id="{89EEC97F-F3E3-2BA8-F3BD-3D73CAEBDF2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6034" y="1285835"/>
            <a:ext cx="2857553" cy="2143165"/>
          </a:xfrm>
          <a:prstGeom prst="rect">
            <a:avLst/>
          </a:prstGeom>
          <a:noFill/>
          <a:extLst>
            <a:ext uri="{909E8E84-426E-40DD-AFC4-6F175D3DCCD1}">
              <a14:hiddenFill xmlns:a14="http://schemas.microsoft.com/office/drawing/2010/main">
                <a:solidFill>
                  <a:srgbClr val="FFFFFF"/>
                </a:solidFill>
              </a14:hiddenFill>
            </a:ext>
          </a:extLst>
        </p:spPr>
      </p:pic>
      <p:pic>
        <p:nvPicPr>
          <p:cNvPr id="17" name="図 16" descr="QR コード&#10;&#10;AI によって生成されたコンテンツは間違っている可能性があります。">
            <a:extLst>
              <a:ext uri="{FF2B5EF4-FFF2-40B4-BE49-F238E27FC236}">
                <a16:creationId xmlns:a16="http://schemas.microsoft.com/office/drawing/2014/main" id="{9305B764-7C8E-5111-32CC-A0F1E25706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57211" y="4977022"/>
            <a:ext cx="1490526" cy="1490526"/>
          </a:xfrm>
          <a:prstGeom prst="rect">
            <a:avLst/>
          </a:prstGeom>
        </p:spPr>
      </p:pic>
      <p:pic>
        <p:nvPicPr>
          <p:cNvPr id="19" name="図 18" descr="QR コード&#10;&#10;AI によって生成されたコンテンツは間違っている可能性があります。">
            <a:extLst>
              <a:ext uri="{FF2B5EF4-FFF2-40B4-BE49-F238E27FC236}">
                <a16:creationId xmlns:a16="http://schemas.microsoft.com/office/drawing/2014/main" id="{BBF1C8B6-F2E7-E8E3-E3C9-505DDCEAD74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949440" y="5048290"/>
            <a:ext cx="1353120" cy="1353120"/>
          </a:xfrm>
          <a:prstGeom prst="rect">
            <a:avLst/>
          </a:prstGeom>
        </p:spPr>
      </p:pic>
    </p:spTree>
    <p:extLst>
      <p:ext uri="{BB962C8B-B14F-4D97-AF65-F5344CB8AC3E}">
        <p14:creationId xmlns:p14="http://schemas.microsoft.com/office/powerpoint/2010/main" val="2550452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4C58AC-E46A-8D69-582E-89DD8F360B3B}"/>
              </a:ext>
            </a:extLst>
          </p:cNvPr>
          <p:cNvSpPr>
            <a:spLocks noGrp="1"/>
          </p:cNvSpPr>
          <p:nvPr>
            <p:ph type="title"/>
          </p:nvPr>
        </p:nvSpPr>
        <p:spPr>
          <a:xfrm>
            <a:off x="839788" y="387532"/>
            <a:ext cx="10286999" cy="712606"/>
          </a:xfrm>
        </p:spPr>
        <p:txBody>
          <a:bodyPr>
            <a:normAutofit/>
          </a:bodyPr>
          <a:lstStyle/>
          <a:p>
            <a:pPr algn="ctr"/>
            <a:r>
              <a:rPr kumimoji="1" lang="ja-JP" altLang="en-US" sz="3600" dirty="0">
                <a:solidFill>
                  <a:schemeClr val="accent2"/>
                </a:solidFill>
              </a:rPr>
              <a:t>② </a:t>
            </a:r>
            <a:r>
              <a:rPr kumimoji="1" lang="en-US" altLang="ja-JP" sz="3600" dirty="0">
                <a:solidFill>
                  <a:schemeClr val="accent2"/>
                </a:solidFill>
              </a:rPr>
              <a:t>JINDAIJI</a:t>
            </a:r>
            <a:endParaRPr kumimoji="1" lang="ja-JP" altLang="en-US" sz="3600" dirty="0">
              <a:solidFill>
                <a:schemeClr val="accent2"/>
              </a:solidFill>
            </a:endParaRPr>
          </a:p>
        </p:txBody>
      </p:sp>
      <p:sp>
        <p:nvSpPr>
          <p:cNvPr id="4" name="テキスト プレースホルダー 3">
            <a:extLst>
              <a:ext uri="{FF2B5EF4-FFF2-40B4-BE49-F238E27FC236}">
                <a16:creationId xmlns:a16="http://schemas.microsoft.com/office/drawing/2014/main" id="{3654D6D0-DA08-E403-3D08-2FAD953940D4}"/>
              </a:ext>
            </a:extLst>
          </p:cNvPr>
          <p:cNvSpPr>
            <a:spLocks noGrp="1"/>
          </p:cNvSpPr>
          <p:nvPr>
            <p:ph type="body" sz="half" idx="2"/>
          </p:nvPr>
        </p:nvSpPr>
        <p:spPr>
          <a:xfrm>
            <a:off x="839788" y="1100138"/>
            <a:ext cx="4716281" cy="3836873"/>
          </a:xfrm>
        </p:spPr>
        <p:txBody>
          <a:bodyPr>
            <a:normAutofit fontScale="32500" lnSpcReduction="20000"/>
          </a:bodyPr>
          <a:lstStyle/>
          <a:p>
            <a:pPr>
              <a:lnSpc>
                <a:spcPct val="120000"/>
              </a:lnSpc>
            </a:pPr>
            <a:r>
              <a:rPr lang="en-US" altLang="ja-JP" sz="4900" dirty="0" err="1">
                <a:latin typeface="+mj-ea"/>
                <a:ea typeface="+mj-ea"/>
              </a:rPr>
              <a:t>Jindaiji</a:t>
            </a:r>
            <a:r>
              <a:rPr lang="en-US" altLang="ja-JP" sz="4900" dirty="0">
                <a:latin typeface="+mj-ea"/>
                <a:ea typeface="+mj-ea"/>
              </a:rPr>
              <a:t> </a:t>
            </a:r>
            <a:r>
              <a:rPr lang="en-US" altLang="ja-JP" sz="4900" dirty="0">
                <a:latin typeface="+mn-ea"/>
                <a:ea typeface="+mn-ea"/>
              </a:rPr>
              <a:t>Temple, a beautiful and historic Buddhist temple established over 1,300 years ago, nestled in the green hills of </a:t>
            </a:r>
            <a:r>
              <a:rPr lang="en-US" altLang="ja-JP" sz="4900" dirty="0" err="1">
                <a:latin typeface="+mn-ea"/>
                <a:ea typeface="+mn-ea"/>
              </a:rPr>
              <a:t>Chofu</a:t>
            </a:r>
            <a:r>
              <a:rPr lang="en-US" altLang="ja-JP" sz="4900" dirty="0">
                <a:latin typeface="+mn-ea"/>
                <a:ea typeface="+mn-ea"/>
              </a:rPr>
              <a:t>. It's one of Tokyo's oldest temples, renowned for its tranquil atmosphere and rich cultural heritage. Among its treasures is a National Treasure, the Hakuho-era bronze statue of Shakyamuni Buddha, a rare and exquisite example of early Buddhist art in Japan, housed in the Main Hall. </a:t>
            </a:r>
            <a:r>
              <a:rPr lang="en-US" altLang="ja-JP" sz="4900" dirty="0" err="1">
                <a:latin typeface="+mn-ea"/>
                <a:ea typeface="+mn-ea"/>
              </a:rPr>
              <a:t>Jindai</a:t>
            </a:r>
            <a:r>
              <a:rPr lang="en-US" altLang="ja-JP" sz="4900" dirty="0">
                <a:latin typeface="+mn-ea"/>
                <a:ea typeface="+mn-ea"/>
              </a:rPr>
              <a:t>-ji is also famously associated with </a:t>
            </a:r>
            <a:r>
              <a:rPr lang="en-US" altLang="ja-JP" sz="4900" dirty="0" err="1">
                <a:latin typeface="+mn-ea"/>
                <a:ea typeface="+mn-ea"/>
              </a:rPr>
              <a:t>Kakudaishi</a:t>
            </a:r>
            <a:r>
              <a:rPr lang="en-US" altLang="ja-JP" sz="4900" dirty="0">
                <a:latin typeface="+mn-ea"/>
                <a:ea typeface="+mn-ea"/>
              </a:rPr>
              <a:t>, a fierce guardian deity depicted with horns, believed to ward off evil and misfortune, making it a popular spot for those seeking protection. The temple grounds are also famous for their delicious soba noodles and lush botanical gardens.</a:t>
            </a:r>
          </a:p>
          <a:p>
            <a:pPr algn="r"/>
            <a:r>
              <a:rPr lang="en-US" altLang="ja-JP" sz="4900" dirty="0"/>
              <a:t>5:00am-6:00pm</a:t>
            </a:r>
          </a:p>
          <a:p>
            <a:pPr algn="r"/>
            <a:endParaRPr lang="ja-JP" altLang="en-US" sz="1800" dirty="0"/>
          </a:p>
        </p:txBody>
      </p:sp>
      <p:sp>
        <p:nvSpPr>
          <p:cNvPr id="5" name="コンテンツ プレースホルダー 4">
            <a:extLst>
              <a:ext uri="{FF2B5EF4-FFF2-40B4-BE49-F238E27FC236}">
                <a16:creationId xmlns:a16="http://schemas.microsoft.com/office/drawing/2014/main" id="{F08082C2-196D-DB47-DCAB-C9B16911B7F7}"/>
              </a:ext>
            </a:extLst>
          </p:cNvPr>
          <p:cNvSpPr>
            <a:spLocks noGrp="1"/>
          </p:cNvSpPr>
          <p:nvPr>
            <p:ph idx="1"/>
          </p:nvPr>
        </p:nvSpPr>
        <p:spPr>
          <a:xfrm>
            <a:off x="768121" y="4937010"/>
            <a:ext cx="4918755" cy="1409701"/>
          </a:xfrm>
        </p:spPr>
        <p:txBody>
          <a:bodyPr>
            <a:normAutofit/>
          </a:bodyPr>
          <a:lstStyle/>
          <a:p>
            <a:pPr marL="0" indent="0">
              <a:buNone/>
            </a:pPr>
            <a:r>
              <a:rPr kumimoji="1" lang="en-US" altLang="ja-JP" sz="1800" dirty="0"/>
              <a:t>Take a taxi ride from </a:t>
            </a:r>
            <a:r>
              <a:rPr lang="en-US" altLang="ja-JP" sz="1800" i="1" dirty="0" err="1"/>
              <a:t>Chofu</a:t>
            </a:r>
            <a:r>
              <a:rPr lang="en-US" altLang="ja-JP" sz="1800" i="1" dirty="0"/>
              <a:t> Station(KO18), </a:t>
            </a:r>
            <a:r>
              <a:rPr kumimoji="1" lang="en-US" altLang="ja-JP" sz="1800" dirty="0"/>
              <a:t>to </a:t>
            </a:r>
            <a:r>
              <a:rPr kumimoji="1" lang="en-US" altLang="ja-JP" sz="1800" dirty="0" err="1"/>
              <a:t>Jindai</a:t>
            </a:r>
            <a:r>
              <a:rPr kumimoji="1" lang="en-US" altLang="ja-JP" sz="1800" dirty="0"/>
              <a:t>-ji Temple usually takes </a:t>
            </a:r>
            <a:r>
              <a:rPr kumimoji="1" lang="en-US" altLang="ja-JP" sz="1800"/>
              <a:t>about 15to20 </a:t>
            </a:r>
            <a:r>
              <a:rPr kumimoji="1" lang="en-US" altLang="ja-JP" sz="1800" dirty="0"/>
              <a:t>minutes, depending on traffic. The fare will be approximately 1,500 to 2,000 yen. Just tell the driver "</a:t>
            </a:r>
            <a:r>
              <a:rPr kumimoji="1" lang="en-US" altLang="ja-JP" sz="1800" dirty="0" err="1"/>
              <a:t>Jindai</a:t>
            </a:r>
            <a:r>
              <a:rPr kumimoji="1" lang="en-US" altLang="ja-JP" sz="1800" dirty="0"/>
              <a:t>-ji" (</a:t>
            </a:r>
            <a:r>
              <a:rPr kumimoji="1" lang="ja-JP" altLang="en-US" sz="1800" dirty="0"/>
              <a:t>神代寺</a:t>
            </a:r>
            <a:r>
              <a:rPr kumimoji="1" lang="en-US" altLang="ja-JP" sz="1800" dirty="0"/>
              <a:t>)</a:t>
            </a:r>
            <a:endParaRPr kumimoji="1" lang="ja-JP" altLang="en-US" sz="1800" dirty="0"/>
          </a:p>
        </p:txBody>
      </p:sp>
      <p:sp>
        <p:nvSpPr>
          <p:cNvPr id="11" name="テキスト ボックス 10">
            <a:extLst>
              <a:ext uri="{FF2B5EF4-FFF2-40B4-BE49-F238E27FC236}">
                <a16:creationId xmlns:a16="http://schemas.microsoft.com/office/drawing/2014/main" id="{45AC0804-EA77-1D14-D646-67626B850DDF}"/>
              </a:ext>
            </a:extLst>
          </p:cNvPr>
          <p:cNvSpPr txBox="1"/>
          <p:nvPr/>
        </p:nvSpPr>
        <p:spPr>
          <a:xfrm>
            <a:off x="6863230" y="4732784"/>
            <a:ext cx="1700347" cy="369332"/>
          </a:xfrm>
          <a:prstGeom prst="rect">
            <a:avLst/>
          </a:prstGeom>
          <a:noFill/>
        </p:spPr>
        <p:txBody>
          <a:bodyPr wrap="square" rtlCol="0">
            <a:spAutoFit/>
          </a:bodyPr>
          <a:lstStyle/>
          <a:p>
            <a:r>
              <a:rPr kumimoji="1" lang="en-US" altLang="ja-JP" dirty="0"/>
              <a:t>JINDAIJI HP</a:t>
            </a:r>
            <a:endParaRPr kumimoji="1" lang="ja-JP" altLang="en-US" dirty="0"/>
          </a:p>
        </p:txBody>
      </p:sp>
      <p:sp>
        <p:nvSpPr>
          <p:cNvPr id="14" name="テキスト ボックス 13">
            <a:extLst>
              <a:ext uri="{FF2B5EF4-FFF2-40B4-BE49-F238E27FC236}">
                <a16:creationId xmlns:a16="http://schemas.microsoft.com/office/drawing/2014/main" id="{6A9977DD-F6AD-D4D2-CAD0-5F6DE30B111D}"/>
              </a:ext>
            </a:extLst>
          </p:cNvPr>
          <p:cNvSpPr txBox="1"/>
          <p:nvPr/>
        </p:nvSpPr>
        <p:spPr>
          <a:xfrm>
            <a:off x="8889650" y="4732784"/>
            <a:ext cx="1700347" cy="369332"/>
          </a:xfrm>
          <a:prstGeom prst="rect">
            <a:avLst/>
          </a:prstGeom>
          <a:noFill/>
        </p:spPr>
        <p:txBody>
          <a:bodyPr wrap="square" rtlCol="0">
            <a:spAutoFit/>
          </a:bodyPr>
          <a:lstStyle/>
          <a:p>
            <a:r>
              <a:rPr kumimoji="1" lang="en-US" altLang="ja-JP" dirty="0"/>
              <a:t>Tripadvisor</a:t>
            </a:r>
            <a:endParaRPr kumimoji="1" lang="ja-JP" altLang="en-US" dirty="0"/>
          </a:p>
        </p:txBody>
      </p:sp>
      <p:pic>
        <p:nvPicPr>
          <p:cNvPr id="1034" name="Picture 10" descr="The Main Gate">
            <a:extLst>
              <a:ext uri="{FF2B5EF4-FFF2-40B4-BE49-F238E27FC236}">
                <a16:creationId xmlns:a16="http://schemas.microsoft.com/office/drawing/2014/main" id="{E5DF5271-6050-F156-85E0-E3658DD50D0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86876" y="1158255"/>
            <a:ext cx="5364276" cy="3574529"/>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descr="QR コード&#10;&#10;AI によって生成されたコンテンツは間違っている可能性があります。">
            <a:extLst>
              <a:ext uri="{FF2B5EF4-FFF2-40B4-BE49-F238E27FC236}">
                <a16:creationId xmlns:a16="http://schemas.microsoft.com/office/drawing/2014/main" id="{62AC45EA-53F7-DFF9-2018-86CA4EFA3A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27803" y="5064985"/>
            <a:ext cx="1409701" cy="1409701"/>
          </a:xfrm>
          <a:prstGeom prst="rect">
            <a:avLst/>
          </a:prstGeom>
        </p:spPr>
      </p:pic>
      <p:pic>
        <p:nvPicPr>
          <p:cNvPr id="9" name="図 8" descr="QR コード&#10;&#10;AI によって生成されたコンテンツは間違っている可能性があります。">
            <a:extLst>
              <a:ext uri="{FF2B5EF4-FFF2-40B4-BE49-F238E27FC236}">
                <a16:creationId xmlns:a16="http://schemas.microsoft.com/office/drawing/2014/main" id="{8F9D7225-E583-A7C2-F635-F0B95A9E46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89650" y="5064985"/>
            <a:ext cx="1409702" cy="1409702"/>
          </a:xfrm>
          <a:prstGeom prst="rect">
            <a:avLst/>
          </a:prstGeom>
        </p:spPr>
      </p:pic>
    </p:spTree>
    <p:extLst>
      <p:ext uri="{BB962C8B-B14F-4D97-AF65-F5344CB8AC3E}">
        <p14:creationId xmlns:p14="http://schemas.microsoft.com/office/powerpoint/2010/main" val="4093352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4C58AC-E46A-8D69-582E-89DD8F360B3B}"/>
              </a:ext>
            </a:extLst>
          </p:cNvPr>
          <p:cNvSpPr>
            <a:spLocks noGrp="1"/>
          </p:cNvSpPr>
          <p:nvPr>
            <p:ph type="title"/>
          </p:nvPr>
        </p:nvSpPr>
        <p:spPr>
          <a:xfrm>
            <a:off x="839788" y="387532"/>
            <a:ext cx="10286999" cy="712606"/>
          </a:xfrm>
        </p:spPr>
        <p:txBody>
          <a:bodyPr>
            <a:normAutofit/>
          </a:bodyPr>
          <a:lstStyle/>
          <a:p>
            <a:pPr algn="ctr"/>
            <a:r>
              <a:rPr kumimoji="1" lang="ja-JP" altLang="en-US" sz="3600" dirty="0">
                <a:solidFill>
                  <a:schemeClr val="accent2"/>
                </a:solidFill>
              </a:rPr>
              <a:t>③ </a:t>
            </a:r>
            <a:r>
              <a:rPr kumimoji="1" lang="en-US" altLang="ja-JP" sz="3600" dirty="0">
                <a:solidFill>
                  <a:schemeClr val="accent2"/>
                </a:solidFill>
              </a:rPr>
              <a:t>GHIBLI MUSEUM,</a:t>
            </a:r>
            <a:r>
              <a:rPr kumimoji="1" lang="ja-JP" altLang="en-US" sz="3600" dirty="0">
                <a:solidFill>
                  <a:schemeClr val="accent2"/>
                </a:solidFill>
              </a:rPr>
              <a:t>　</a:t>
            </a:r>
            <a:r>
              <a:rPr kumimoji="1" lang="en-US" altLang="ja-JP" sz="3600" dirty="0">
                <a:solidFill>
                  <a:schemeClr val="accent2"/>
                </a:solidFill>
              </a:rPr>
              <a:t>MITAKA</a:t>
            </a:r>
            <a:endParaRPr kumimoji="1" lang="ja-JP" altLang="en-US" sz="3600" dirty="0">
              <a:solidFill>
                <a:schemeClr val="accent2"/>
              </a:solidFill>
            </a:endParaRPr>
          </a:p>
        </p:txBody>
      </p:sp>
      <p:sp>
        <p:nvSpPr>
          <p:cNvPr id="4" name="テキスト プレースホルダー 3">
            <a:extLst>
              <a:ext uri="{FF2B5EF4-FFF2-40B4-BE49-F238E27FC236}">
                <a16:creationId xmlns:a16="http://schemas.microsoft.com/office/drawing/2014/main" id="{3654D6D0-DA08-E403-3D08-2FAD953940D4}"/>
              </a:ext>
            </a:extLst>
          </p:cNvPr>
          <p:cNvSpPr>
            <a:spLocks noGrp="1"/>
          </p:cNvSpPr>
          <p:nvPr>
            <p:ph type="body" sz="half" idx="2"/>
          </p:nvPr>
        </p:nvSpPr>
        <p:spPr>
          <a:xfrm>
            <a:off x="839788" y="1264920"/>
            <a:ext cx="4847088" cy="2845526"/>
          </a:xfrm>
        </p:spPr>
        <p:txBody>
          <a:bodyPr>
            <a:normAutofit/>
          </a:bodyPr>
          <a:lstStyle/>
          <a:p>
            <a:r>
              <a:rPr lang="en-US" altLang="ja-JP" sz="1800" dirty="0"/>
              <a:t>The Ghibli Museum, Mitaka, offers a magical journey into the beloved world of Studio Ghibli films. Visitors can explore original artworks, watch exclusive short films, and wander through enchanting exhibits. It's a must-visit for families and animation enthusiasts, offering an unforgettable experience. Tickets must be purchased in advance.</a:t>
            </a:r>
          </a:p>
          <a:p>
            <a:pPr algn="r"/>
            <a:r>
              <a:rPr lang="en-US" altLang="ja-JP" sz="1800" dirty="0"/>
              <a:t>\1,000 / 10:00am-6:00pm</a:t>
            </a:r>
          </a:p>
          <a:p>
            <a:pPr algn="r"/>
            <a:r>
              <a:rPr lang="en-US" altLang="ja-JP" sz="1800" dirty="0">
                <a:solidFill>
                  <a:srgbClr val="FF0000"/>
                </a:solidFill>
              </a:rPr>
              <a:t>Reservation required</a:t>
            </a:r>
          </a:p>
          <a:p>
            <a:pPr algn="r"/>
            <a:endParaRPr lang="ja-JP" altLang="en-US" sz="1800" dirty="0"/>
          </a:p>
        </p:txBody>
      </p:sp>
      <p:sp>
        <p:nvSpPr>
          <p:cNvPr id="5" name="コンテンツ プレースホルダー 4">
            <a:extLst>
              <a:ext uri="{FF2B5EF4-FFF2-40B4-BE49-F238E27FC236}">
                <a16:creationId xmlns:a16="http://schemas.microsoft.com/office/drawing/2014/main" id="{F08082C2-196D-DB47-DCAB-C9B16911B7F7}"/>
              </a:ext>
            </a:extLst>
          </p:cNvPr>
          <p:cNvSpPr>
            <a:spLocks noGrp="1"/>
          </p:cNvSpPr>
          <p:nvPr>
            <p:ph idx="1"/>
          </p:nvPr>
        </p:nvSpPr>
        <p:spPr>
          <a:xfrm>
            <a:off x="839788" y="4275228"/>
            <a:ext cx="4918755" cy="2038486"/>
          </a:xfrm>
        </p:spPr>
        <p:txBody>
          <a:bodyPr>
            <a:normAutofit lnSpcReduction="10000"/>
          </a:bodyPr>
          <a:lstStyle/>
          <a:p>
            <a:pPr marL="0" indent="0">
              <a:buNone/>
            </a:pPr>
            <a:r>
              <a:rPr kumimoji="1" lang="en-US" altLang="ja-JP" sz="1800" dirty="0"/>
              <a:t>From </a:t>
            </a:r>
            <a:r>
              <a:rPr kumimoji="1" lang="en-US" altLang="ja-JP" sz="1800" i="1" dirty="0"/>
              <a:t>Chofu Station(KO18), </a:t>
            </a:r>
            <a:r>
              <a:rPr kumimoji="1" lang="en-US" altLang="ja-JP" sz="1800" dirty="0"/>
              <a:t>take the Keio Line (Limited Express or Semi-Limited Express) directly to </a:t>
            </a:r>
            <a:r>
              <a:rPr kumimoji="1" lang="en-US" altLang="ja-JP" sz="1800" i="1" dirty="0"/>
              <a:t>Shinjuku Station(KO01) </a:t>
            </a:r>
            <a:r>
              <a:rPr kumimoji="1" lang="en-US" altLang="ja-JP" sz="1800" dirty="0"/>
              <a:t>(approx. 15 minutes). At Shinjuku, transfer to the JR Chuo Line and take it to </a:t>
            </a:r>
            <a:r>
              <a:rPr kumimoji="1" lang="en-US" altLang="ja-JP" sz="1800" i="1" dirty="0"/>
              <a:t>Mitaka Station (JC12) </a:t>
            </a:r>
            <a:r>
              <a:rPr kumimoji="1" lang="ja-JP" altLang="en-US" sz="1800" dirty="0"/>
              <a:t>（</a:t>
            </a:r>
            <a:r>
              <a:rPr kumimoji="1" lang="en-US" altLang="ja-JP" sz="1800" dirty="0"/>
              <a:t>approx. 15to20 minutes). From Mitaka Station, the museum is about a 15-minute walk through a pleasant park area.</a:t>
            </a:r>
            <a:endParaRPr kumimoji="1" lang="ja-JP" altLang="en-US" sz="1800" dirty="0"/>
          </a:p>
        </p:txBody>
      </p:sp>
      <p:pic>
        <p:nvPicPr>
          <p:cNvPr id="8" name="図 7" descr="QR コード&#10;&#10;AI によって生成されたコンテンツは間違っている可能性があります。">
            <a:extLst>
              <a:ext uri="{FF2B5EF4-FFF2-40B4-BE49-F238E27FC236}">
                <a16:creationId xmlns:a16="http://schemas.microsoft.com/office/drawing/2014/main" id="{4A55EAEA-C69E-9951-FA10-9520E5536F7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75811" y="5064985"/>
            <a:ext cx="1409700" cy="1409700"/>
          </a:xfrm>
          <a:prstGeom prst="rect">
            <a:avLst/>
          </a:prstGeom>
        </p:spPr>
      </p:pic>
      <p:sp>
        <p:nvSpPr>
          <p:cNvPr id="11" name="テキスト ボックス 10">
            <a:extLst>
              <a:ext uri="{FF2B5EF4-FFF2-40B4-BE49-F238E27FC236}">
                <a16:creationId xmlns:a16="http://schemas.microsoft.com/office/drawing/2014/main" id="{45AC0804-EA77-1D14-D646-67626B850DDF}"/>
              </a:ext>
            </a:extLst>
          </p:cNvPr>
          <p:cNvSpPr txBox="1"/>
          <p:nvPr/>
        </p:nvSpPr>
        <p:spPr>
          <a:xfrm>
            <a:off x="6899010" y="4774594"/>
            <a:ext cx="1700347" cy="369332"/>
          </a:xfrm>
          <a:prstGeom prst="rect">
            <a:avLst/>
          </a:prstGeom>
          <a:noFill/>
        </p:spPr>
        <p:txBody>
          <a:bodyPr wrap="square" rtlCol="0">
            <a:spAutoFit/>
          </a:bodyPr>
          <a:lstStyle/>
          <a:p>
            <a:r>
              <a:rPr kumimoji="1" lang="en-US" altLang="ja-JP" dirty="0"/>
              <a:t>Ghibli HP</a:t>
            </a:r>
            <a:endParaRPr kumimoji="1" lang="ja-JP" altLang="en-US" dirty="0"/>
          </a:p>
        </p:txBody>
      </p:sp>
      <p:pic>
        <p:nvPicPr>
          <p:cNvPr id="13" name="図 12" descr="QR コード&#10;&#10;AI によって生成されたコンテンツは間違っている可能性があります。">
            <a:extLst>
              <a:ext uri="{FF2B5EF4-FFF2-40B4-BE49-F238E27FC236}">
                <a16:creationId xmlns:a16="http://schemas.microsoft.com/office/drawing/2014/main" id="{F18EDA31-CB7B-6A96-2C6A-B5A11247D3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94388" y="5064985"/>
            <a:ext cx="1409701" cy="1409701"/>
          </a:xfrm>
          <a:prstGeom prst="rect">
            <a:avLst/>
          </a:prstGeom>
        </p:spPr>
      </p:pic>
      <p:sp>
        <p:nvSpPr>
          <p:cNvPr id="14" name="テキスト ボックス 13">
            <a:extLst>
              <a:ext uri="{FF2B5EF4-FFF2-40B4-BE49-F238E27FC236}">
                <a16:creationId xmlns:a16="http://schemas.microsoft.com/office/drawing/2014/main" id="{6A9977DD-F6AD-D4D2-CAD0-5F6DE30B111D}"/>
              </a:ext>
            </a:extLst>
          </p:cNvPr>
          <p:cNvSpPr txBox="1"/>
          <p:nvPr/>
        </p:nvSpPr>
        <p:spPr>
          <a:xfrm>
            <a:off x="8889650" y="4732784"/>
            <a:ext cx="1700347" cy="369332"/>
          </a:xfrm>
          <a:prstGeom prst="rect">
            <a:avLst/>
          </a:prstGeom>
          <a:noFill/>
        </p:spPr>
        <p:txBody>
          <a:bodyPr wrap="square" rtlCol="0">
            <a:spAutoFit/>
          </a:bodyPr>
          <a:lstStyle/>
          <a:p>
            <a:r>
              <a:rPr kumimoji="1" lang="en-US" altLang="ja-JP" dirty="0"/>
              <a:t>Tripadvisor</a:t>
            </a:r>
            <a:endParaRPr kumimoji="1" lang="ja-JP" altLang="en-US" dirty="0"/>
          </a:p>
        </p:txBody>
      </p:sp>
      <p:pic>
        <p:nvPicPr>
          <p:cNvPr id="2052" name="Picture 4">
            <a:extLst>
              <a:ext uri="{FF2B5EF4-FFF2-40B4-BE49-F238E27FC236}">
                <a16:creationId xmlns:a16="http://schemas.microsoft.com/office/drawing/2014/main" id="{33F8950F-33E7-478A-2911-3183A8166DE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86876" y="1480559"/>
            <a:ext cx="5665336" cy="3062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168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幸福の招き猫電車">
            <a:extLst>
              <a:ext uri="{FF2B5EF4-FFF2-40B4-BE49-F238E27FC236}">
                <a16:creationId xmlns:a16="http://schemas.microsoft.com/office/drawing/2014/main" id="{F947E9D2-0739-FF31-BC6E-96FE0A08F5B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743949" y="2257455"/>
            <a:ext cx="3117850" cy="2076964"/>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884C58AC-E46A-8D69-582E-89DD8F360B3B}"/>
              </a:ext>
            </a:extLst>
          </p:cNvPr>
          <p:cNvSpPr>
            <a:spLocks noGrp="1"/>
          </p:cNvSpPr>
          <p:nvPr>
            <p:ph type="title"/>
          </p:nvPr>
        </p:nvSpPr>
        <p:spPr>
          <a:xfrm>
            <a:off x="839788" y="387532"/>
            <a:ext cx="10286999" cy="712606"/>
          </a:xfrm>
        </p:spPr>
        <p:txBody>
          <a:bodyPr>
            <a:normAutofit/>
          </a:bodyPr>
          <a:lstStyle/>
          <a:p>
            <a:pPr algn="ctr"/>
            <a:r>
              <a:rPr kumimoji="1" lang="ja-JP" altLang="en-US" sz="3600" dirty="0">
                <a:solidFill>
                  <a:schemeClr val="accent2"/>
                </a:solidFill>
              </a:rPr>
              <a:t>④ </a:t>
            </a:r>
            <a:r>
              <a:rPr kumimoji="1" lang="en-US" altLang="ja-JP" sz="3600" dirty="0">
                <a:solidFill>
                  <a:schemeClr val="accent2"/>
                </a:solidFill>
              </a:rPr>
              <a:t>GOTOKUJI</a:t>
            </a:r>
            <a:endParaRPr kumimoji="1" lang="ja-JP" altLang="en-US" sz="3600" dirty="0">
              <a:solidFill>
                <a:schemeClr val="accent2"/>
              </a:solidFill>
            </a:endParaRPr>
          </a:p>
        </p:txBody>
      </p:sp>
      <p:sp>
        <p:nvSpPr>
          <p:cNvPr id="4" name="テキスト プレースホルダー 3">
            <a:extLst>
              <a:ext uri="{FF2B5EF4-FFF2-40B4-BE49-F238E27FC236}">
                <a16:creationId xmlns:a16="http://schemas.microsoft.com/office/drawing/2014/main" id="{3654D6D0-DA08-E403-3D08-2FAD953940D4}"/>
              </a:ext>
            </a:extLst>
          </p:cNvPr>
          <p:cNvSpPr>
            <a:spLocks noGrp="1"/>
          </p:cNvSpPr>
          <p:nvPr>
            <p:ph type="body" sz="half" idx="2"/>
          </p:nvPr>
        </p:nvSpPr>
        <p:spPr>
          <a:xfrm>
            <a:off x="794044" y="1100138"/>
            <a:ext cx="4847088" cy="2740342"/>
          </a:xfrm>
        </p:spPr>
        <p:txBody>
          <a:bodyPr>
            <a:normAutofit/>
          </a:bodyPr>
          <a:lstStyle/>
          <a:p>
            <a:r>
              <a:rPr lang="en-US" altLang="ja-JP" sz="1800" dirty="0" err="1"/>
              <a:t>Gotokuji</a:t>
            </a:r>
            <a:r>
              <a:rPr lang="en-US" altLang="ja-JP" sz="1800" dirty="0"/>
              <a:t> Temple in Tokyo is famous as the origin of the "Maneki-neko," or beckoning cat, believed to bring good fortune. Visitors will see countless Maneki-neko statues here, creating a charming and unique sight. It's a peaceful cultural spot, ideal for a short, delightful visit, especially for cat lovers.</a:t>
            </a:r>
          </a:p>
          <a:p>
            <a:r>
              <a:rPr lang="en-US" altLang="ja-JP" sz="1800" dirty="0"/>
              <a:t>               Visiting Hours: 6:00am-5:00pm</a:t>
            </a:r>
            <a:r>
              <a:rPr lang="ja-JP" altLang="en-US" sz="1800" dirty="0"/>
              <a:t>　</a:t>
            </a:r>
            <a:endParaRPr lang="en-US" altLang="ja-JP" sz="1800" dirty="0"/>
          </a:p>
          <a:p>
            <a:pPr algn="r"/>
            <a:r>
              <a:rPr lang="en-US" altLang="ja-JP" sz="1800" dirty="0"/>
              <a:t>Office (Charms Shop): 8:00am-3:00pm</a:t>
            </a:r>
            <a:endParaRPr lang="ja-JP" altLang="en-US" dirty="0"/>
          </a:p>
        </p:txBody>
      </p:sp>
      <p:sp>
        <p:nvSpPr>
          <p:cNvPr id="5" name="コンテンツ プレースホルダー 4">
            <a:extLst>
              <a:ext uri="{FF2B5EF4-FFF2-40B4-BE49-F238E27FC236}">
                <a16:creationId xmlns:a16="http://schemas.microsoft.com/office/drawing/2014/main" id="{F08082C2-196D-DB47-DCAB-C9B16911B7F7}"/>
              </a:ext>
            </a:extLst>
          </p:cNvPr>
          <p:cNvSpPr>
            <a:spLocks noGrp="1"/>
          </p:cNvSpPr>
          <p:nvPr>
            <p:ph idx="1"/>
          </p:nvPr>
        </p:nvSpPr>
        <p:spPr>
          <a:xfrm>
            <a:off x="839788" y="3956336"/>
            <a:ext cx="4918755" cy="1958690"/>
          </a:xfrm>
        </p:spPr>
        <p:txBody>
          <a:bodyPr>
            <a:normAutofit/>
          </a:bodyPr>
          <a:lstStyle/>
          <a:p>
            <a:pPr marL="0" indent="0">
              <a:buNone/>
            </a:pPr>
            <a:r>
              <a:rPr kumimoji="1" lang="en-US" altLang="ja-JP" sz="1800" dirty="0"/>
              <a:t>From </a:t>
            </a:r>
            <a:r>
              <a:rPr kumimoji="1" lang="en-US" altLang="ja-JP" sz="1800" i="1" dirty="0"/>
              <a:t>Chofu Station(KO18), </a:t>
            </a:r>
            <a:r>
              <a:rPr kumimoji="1" lang="en-US" altLang="ja-JP" sz="1800" dirty="0"/>
              <a:t>take the Keio Line (bound for Shinjuku, Local train) to </a:t>
            </a:r>
            <a:r>
              <a:rPr kumimoji="1" lang="en-US" altLang="ja-JP" sz="1800" i="1" dirty="0"/>
              <a:t>Shimotakaido Station(KO07). </a:t>
            </a:r>
            <a:r>
              <a:rPr kumimoji="1" lang="en-US" altLang="ja-JP" sz="1800" dirty="0"/>
              <a:t>At Shimotakaido Station, transfer to the Tokyu Setagaya Line </a:t>
            </a:r>
            <a:r>
              <a:rPr kumimoji="1" lang="en-US" altLang="ja-JP" sz="1800" i="1" dirty="0"/>
              <a:t>(SG10)</a:t>
            </a:r>
            <a:r>
              <a:rPr kumimoji="1" lang="en-US" altLang="ja-JP" sz="1800" dirty="0"/>
              <a:t>. 5-minutes walk from </a:t>
            </a:r>
            <a:r>
              <a:rPr kumimoji="1" lang="en-US" altLang="ja-JP" sz="1800" i="1" dirty="0"/>
              <a:t>Miyanosaka Station(SG07), </a:t>
            </a:r>
            <a:r>
              <a:rPr kumimoji="1" lang="en-US" altLang="ja-JP" sz="1800" dirty="0"/>
              <a:t>or 15-minutes walk through the shopping street from </a:t>
            </a:r>
            <a:r>
              <a:rPr kumimoji="1" lang="en-US" altLang="ja-JP" sz="1800" i="1" dirty="0"/>
              <a:t>Yamashita Station(SG08).</a:t>
            </a:r>
            <a:endParaRPr kumimoji="1" lang="ja-JP" altLang="en-US" sz="1800" i="1" dirty="0"/>
          </a:p>
        </p:txBody>
      </p:sp>
      <p:sp>
        <p:nvSpPr>
          <p:cNvPr id="11" name="テキスト ボックス 10">
            <a:extLst>
              <a:ext uri="{FF2B5EF4-FFF2-40B4-BE49-F238E27FC236}">
                <a16:creationId xmlns:a16="http://schemas.microsoft.com/office/drawing/2014/main" id="{45AC0804-EA77-1D14-D646-67626B850DDF}"/>
              </a:ext>
            </a:extLst>
          </p:cNvPr>
          <p:cNvSpPr txBox="1"/>
          <p:nvPr/>
        </p:nvSpPr>
        <p:spPr>
          <a:xfrm>
            <a:off x="6322513" y="4363452"/>
            <a:ext cx="1700347" cy="369332"/>
          </a:xfrm>
          <a:prstGeom prst="rect">
            <a:avLst/>
          </a:prstGeom>
          <a:noFill/>
        </p:spPr>
        <p:txBody>
          <a:bodyPr wrap="square" rtlCol="0">
            <a:spAutoFit/>
          </a:bodyPr>
          <a:lstStyle/>
          <a:p>
            <a:r>
              <a:rPr kumimoji="1" lang="en-US" altLang="ja-JP" dirty="0"/>
              <a:t>GOTOKUJI HP</a:t>
            </a:r>
            <a:endParaRPr kumimoji="1" lang="ja-JP" altLang="en-US" dirty="0"/>
          </a:p>
        </p:txBody>
      </p:sp>
      <p:sp>
        <p:nvSpPr>
          <p:cNvPr id="14" name="テキスト ボックス 13">
            <a:extLst>
              <a:ext uri="{FF2B5EF4-FFF2-40B4-BE49-F238E27FC236}">
                <a16:creationId xmlns:a16="http://schemas.microsoft.com/office/drawing/2014/main" id="{6A9977DD-F6AD-D4D2-CAD0-5F6DE30B111D}"/>
              </a:ext>
            </a:extLst>
          </p:cNvPr>
          <p:cNvSpPr txBox="1"/>
          <p:nvPr/>
        </p:nvSpPr>
        <p:spPr>
          <a:xfrm>
            <a:off x="8050749" y="4363452"/>
            <a:ext cx="1386401" cy="369332"/>
          </a:xfrm>
          <a:prstGeom prst="rect">
            <a:avLst/>
          </a:prstGeom>
          <a:noFill/>
        </p:spPr>
        <p:txBody>
          <a:bodyPr wrap="square" rtlCol="0">
            <a:spAutoFit/>
          </a:bodyPr>
          <a:lstStyle/>
          <a:p>
            <a:r>
              <a:rPr kumimoji="1" lang="en-US" altLang="ja-JP" dirty="0"/>
              <a:t>Tripadvisor</a:t>
            </a:r>
            <a:endParaRPr kumimoji="1" lang="ja-JP" altLang="en-US" dirty="0"/>
          </a:p>
        </p:txBody>
      </p:sp>
      <p:pic>
        <p:nvPicPr>
          <p:cNvPr id="7" name="図 6" descr="QR コード&#10;&#10;AI によって生成されたコンテンツは間違っている可能性があります。">
            <a:extLst>
              <a:ext uri="{FF2B5EF4-FFF2-40B4-BE49-F238E27FC236}">
                <a16:creationId xmlns:a16="http://schemas.microsoft.com/office/drawing/2014/main" id="{125BDCAA-5386-D028-573A-036F2943DF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50749" y="4773701"/>
            <a:ext cx="1368352" cy="1368352"/>
          </a:xfrm>
          <a:prstGeom prst="rect">
            <a:avLst/>
          </a:prstGeom>
        </p:spPr>
      </p:pic>
      <p:pic>
        <p:nvPicPr>
          <p:cNvPr id="9" name="図 8">
            <a:extLst>
              <a:ext uri="{FF2B5EF4-FFF2-40B4-BE49-F238E27FC236}">
                <a16:creationId xmlns:a16="http://schemas.microsoft.com/office/drawing/2014/main" id="{EBB351F8-70FB-007D-FF23-30B379B9FD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41132" y="1114768"/>
            <a:ext cx="3897258" cy="2292505"/>
          </a:xfrm>
          <a:prstGeom prst="rect">
            <a:avLst/>
          </a:prstGeom>
        </p:spPr>
      </p:pic>
      <p:pic>
        <p:nvPicPr>
          <p:cNvPr id="12" name="図 11" descr="QR コード&#10;&#10;AI によって生成されたコンテンツは間違っている可能性があります。">
            <a:extLst>
              <a:ext uri="{FF2B5EF4-FFF2-40B4-BE49-F238E27FC236}">
                <a16:creationId xmlns:a16="http://schemas.microsoft.com/office/drawing/2014/main" id="{C9E16921-6DA9-78E0-E039-63B9C6CCBD0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322513" y="4773701"/>
            <a:ext cx="1368352" cy="1368352"/>
          </a:xfrm>
          <a:prstGeom prst="rect">
            <a:avLst/>
          </a:prstGeom>
        </p:spPr>
      </p:pic>
      <p:sp>
        <p:nvSpPr>
          <p:cNvPr id="3" name="コンテンツ プレースホルダー 4">
            <a:extLst>
              <a:ext uri="{FF2B5EF4-FFF2-40B4-BE49-F238E27FC236}">
                <a16:creationId xmlns:a16="http://schemas.microsoft.com/office/drawing/2014/main" id="{243200C9-A31A-6E3D-B784-15511044E498}"/>
              </a:ext>
            </a:extLst>
          </p:cNvPr>
          <p:cNvSpPr txBox="1">
            <a:spLocks/>
          </p:cNvSpPr>
          <p:nvPr/>
        </p:nvSpPr>
        <p:spPr>
          <a:xfrm>
            <a:off x="775845" y="5768188"/>
            <a:ext cx="5629505" cy="8616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32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en-US" altLang="ja-JP" sz="1400" b="1" dirty="0"/>
              <a:t>Note: One of the Setagaya Line trains is a Manekineko wrapped train. Please check the website for its operating schedule.</a:t>
            </a:r>
            <a:endParaRPr lang="ja-JP" altLang="en-US" sz="1400" b="1" dirty="0"/>
          </a:p>
        </p:txBody>
      </p:sp>
      <p:pic>
        <p:nvPicPr>
          <p:cNvPr id="8" name="図 7" descr="QR コード&#10;&#10;AI によって生成されたコンテンツは間違っている可能性があります。">
            <a:extLst>
              <a:ext uri="{FF2B5EF4-FFF2-40B4-BE49-F238E27FC236}">
                <a16:creationId xmlns:a16="http://schemas.microsoft.com/office/drawing/2014/main" id="{ECF0F414-5155-F731-0D7D-BB11FF1D511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60340" y="4801101"/>
            <a:ext cx="1368353" cy="1368353"/>
          </a:xfrm>
          <a:prstGeom prst="rect">
            <a:avLst/>
          </a:prstGeom>
        </p:spPr>
      </p:pic>
      <p:sp>
        <p:nvSpPr>
          <p:cNvPr id="10" name="テキスト ボックス 9">
            <a:extLst>
              <a:ext uri="{FF2B5EF4-FFF2-40B4-BE49-F238E27FC236}">
                <a16:creationId xmlns:a16="http://schemas.microsoft.com/office/drawing/2014/main" id="{631603EC-4C24-2EE6-9335-D8B139F3924E}"/>
              </a:ext>
            </a:extLst>
          </p:cNvPr>
          <p:cNvSpPr txBox="1"/>
          <p:nvPr/>
        </p:nvSpPr>
        <p:spPr>
          <a:xfrm>
            <a:off x="9697926" y="4354877"/>
            <a:ext cx="2210252" cy="461665"/>
          </a:xfrm>
          <a:prstGeom prst="rect">
            <a:avLst/>
          </a:prstGeom>
          <a:noFill/>
        </p:spPr>
        <p:txBody>
          <a:bodyPr wrap="square" rtlCol="0">
            <a:spAutoFit/>
          </a:bodyPr>
          <a:lstStyle/>
          <a:p>
            <a:r>
              <a:rPr kumimoji="1" lang="en-US" altLang="ja-JP" sz="1200" b="1" dirty="0"/>
              <a:t>Schedule of </a:t>
            </a:r>
          </a:p>
          <a:p>
            <a:r>
              <a:rPr kumimoji="1" lang="en-US" altLang="ja-JP" sz="1200" b="1" dirty="0"/>
              <a:t>Manekineko-train</a:t>
            </a:r>
            <a:endParaRPr kumimoji="1" lang="ja-JP" altLang="en-US" sz="1200" b="1" dirty="0"/>
          </a:p>
        </p:txBody>
      </p:sp>
    </p:spTree>
    <p:extLst>
      <p:ext uri="{BB962C8B-B14F-4D97-AF65-F5344CB8AC3E}">
        <p14:creationId xmlns:p14="http://schemas.microsoft.com/office/powerpoint/2010/main" val="3093249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4C58AC-E46A-8D69-582E-89DD8F360B3B}"/>
              </a:ext>
            </a:extLst>
          </p:cNvPr>
          <p:cNvSpPr>
            <a:spLocks noGrp="1"/>
          </p:cNvSpPr>
          <p:nvPr>
            <p:ph type="title"/>
          </p:nvPr>
        </p:nvSpPr>
        <p:spPr>
          <a:xfrm>
            <a:off x="839788" y="387532"/>
            <a:ext cx="10286999" cy="712606"/>
          </a:xfrm>
        </p:spPr>
        <p:txBody>
          <a:bodyPr>
            <a:normAutofit/>
          </a:bodyPr>
          <a:lstStyle/>
          <a:p>
            <a:pPr algn="ctr"/>
            <a:r>
              <a:rPr kumimoji="1" lang="ja-JP" altLang="en-US" sz="3600" dirty="0">
                <a:solidFill>
                  <a:schemeClr val="accent2"/>
                </a:solidFill>
              </a:rPr>
              <a:t>⑤ </a:t>
            </a:r>
            <a:r>
              <a:rPr kumimoji="1" lang="en-US" altLang="ja-JP" sz="3600" dirty="0">
                <a:solidFill>
                  <a:schemeClr val="accent2"/>
                </a:solidFill>
              </a:rPr>
              <a:t>Sanrio Puroland</a:t>
            </a:r>
            <a:endParaRPr kumimoji="1" lang="ja-JP" altLang="en-US" sz="3600" dirty="0">
              <a:solidFill>
                <a:schemeClr val="accent2"/>
              </a:solidFill>
            </a:endParaRPr>
          </a:p>
        </p:txBody>
      </p:sp>
      <p:sp>
        <p:nvSpPr>
          <p:cNvPr id="4" name="テキスト プレースホルダー 3">
            <a:extLst>
              <a:ext uri="{FF2B5EF4-FFF2-40B4-BE49-F238E27FC236}">
                <a16:creationId xmlns:a16="http://schemas.microsoft.com/office/drawing/2014/main" id="{3654D6D0-DA08-E403-3D08-2FAD953940D4}"/>
              </a:ext>
            </a:extLst>
          </p:cNvPr>
          <p:cNvSpPr>
            <a:spLocks noGrp="1"/>
          </p:cNvSpPr>
          <p:nvPr>
            <p:ph type="body" sz="half" idx="2"/>
          </p:nvPr>
        </p:nvSpPr>
        <p:spPr>
          <a:xfrm>
            <a:off x="839788" y="1215066"/>
            <a:ext cx="4847088" cy="3326857"/>
          </a:xfrm>
        </p:spPr>
        <p:txBody>
          <a:bodyPr>
            <a:normAutofit/>
          </a:bodyPr>
          <a:lstStyle/>
          <a:p>
            <a:r>
              <a:rPr lang="en-US" altLang="ja-JP" sz="1800" dirty="0"/>
              <a:t>Sanrio Puroland is an enchanting indoor theme park dedicated to popular Sanrio characters like Hello Kitty, My Melody, and Little Twin Stars. It offers a whimsical experience with delightful shows, parades, and attractions that appeal to both children and adults. You can meet your favorite characters, enjoy various rides, and browse exclusive merchandise in a vibrant, kawaii atmosphere, making it a perfect family outing. </a:t>
            </a:r>
          </a:p>
          <a:p>
            <a:pPr algn="r"/>
            <a:r>
              <a:rPr lang="en-US" altLang="ja-JP" sz="1800" dirty="0"/>
              <a:t>\5,300 / 8:30am-6:00pm</a:t>
            </a:r>
          </a:p>
          <a:p>
            <a:pPr algn="r"/>
            <a:r>
              <a:rPr lang="en-US" altLang="ja-JP" sz="1800" dirty="0">
                <a:solidFill>
                  <a:srgbClr val="FF0000"/>
                </a:solidFill>
              </a:rPr>
              <a:t>Reservations are recommended</a:t>
            </a:r>
            <a:endParaRPr lang="en-US" altLang="ja-JP" sz="1800" dirty="0"/>
          </a:p>
          <a:p>
            <a:endParaRPr lang="ja-JP" altLang="en-US" sz="1800" dirty="0"/>
          </a:p>
        </p:txBody>
      </p:sp>
      <p:sp>
        <p:nvSpPr>
          <p:cNvPr id="5" name="コンテンツ プレースホルダー 4">
            <a:extLst>
              <a:ext uri="{FF2B5EF4-FFF2-40B4-BE49-F238E27FC236}">
                <a16:creationId xmlns:a16="http://schemas.microsoft.com/office/drawing/2014/main" id="{F08082C2-196D-DB47-DCAB-C9B16911B7F7}"/>
              </a:ext>
            </a:extLst>
          </p:cNvPr>
          <p:cNvSpPr>
            <a:spLocks noGrp="1"/>
          </p:cNvSpPr>
          <p:nvPr>
            <p:ph idx="1"/>
          </p:nvPr>
        </p:nvSpPr>
        <p:spPr>
          <a:xfrm>
            <a:off x="839788" y="4619624"/>
            <a:ext cx="4918755" cy="1694089"/>
          </a:xfrm>
        </p:spPr>
        <p:txBody>
          <a:bodyPr>
            <a:normAutofit/>
          </a:bodyPr>
          <a:lstStyle/>
          <a:p>
            <a:pPr marL="0" indent="0">
              <a:buNone/>
            </a:pPr>
            <a:r>
              <a:rPr kumimoji="1" lang="en-US" altLang="ja-JP" sz="1800" dirty="0"/>
              <a:t>From </a:t>
            </a:r>
            <a:r>
              <a:rPr kumimoji="1" lang="en-US" altLang="ja-JP" sz="1800" i="1" dirty="0"/>
              <a:t>Chofu Station(KO18), </a:t>
            </a:r>
            <a:r>
              <a:rPr kumimoji="1" lang="en-US" altLang="ja-JP" sz="1800" dirty="0"/>
              <a:t>take the Keio Line directly </a:t>
            </a:r>
            <a:r>
              <a:rPr kumimoji="1" lang="en-US" altLang="ja-JP" sz="1800" i="1" dirty="0"/>
              <a:t>to Keio-Tama Center Station(KO41). </a:t>
            </a:r>
            <a:r>
              <a:rPr kumimoji="1" lang="en-US" altLang="ja-JP" sz="1800" dirty="0"/>
              <a:t>The journey typically takes around 15to20 minutes by express or semi-express train. Sanrio Puroland is just a 5to7-minute walk from Keio-Tama Center Station.</a:t>
            </a:r>
            <a:endParaRPr kumimoji="1" lang="ja-JP" altLang="en-US" sz="1800" dirty="0"/>
          </a:p>
        </p:txBody>
      </p:sp>
      <p:sp>
        <p:nvSpPr>
          <p:cNvPr id="11" name="テキスト ボックス 10">
            <a:extLst>
              <a:ext uri="{FF2B5EF4-FFF2-40B4-BE49-F238E27FC236}">
                <a16:creationId xmlns:a16="http://schemas.microsoft.com/office/drawing/2014/main" id="{45AC0804-EA77-1D14-D646-67626B850DDF}"/>
              </a:ext>
            </a:extLst>
          </p:cNvPr>
          <p:cNvSpPr txBox="1"/>
          <p:nvPr/>
        </p:nvSpPr>
        <p:spPr>
          <a:xfrm>
            <a:off x="6635249" y="4792977"/>
            <a:ext cx="1700347" cy="369332"/>
          </a:xfrm>
          <a:prstGeom prst="rect">
            <a:avLst/>
          </a:prstGeom>
          <a:noFill/>
        </p:spPr>
        <p:txBody>
          <a:bodyPr wrap="square" rtlCol="0">
            <a:spAutoFit/>
          </a:bodyPr>
          <a:lstStyle/>
          <a:p>
            <a:r>
              <a:rPr kumimoji="1" lang="en-US" altLang="ja-JP" dirty="0"/>
              <a:t>PUROLAND HP</a:t>
            </a:r>
            <a:endParaRPr kumimoji="1" lang="ja-JP" altLang="en-US" dirty="0"/>
          </a:p>
        </p:txBody>
      </p:sp>
      <p:sp>
        <p:nvSpPr>
          <p:cNvPr id="14" name="テキスト ボックス 13">
            <a:extLst>
              <a:ext uri="{FF2B5EF4-FFF2-40B4-BE49-F238E27FC236}">
                <a16:creationId xmlns:a16="http://schemas.microsoft.com/office/drawing/2014/main" id="{6A9977DD-F6AD-D4D2-CAD0-5F6DE30B111D}"/>
              </a:ext>
            </a:extLst>
          </p:cNvPr>
          <p:cNvSpPr txBox="1"/>
          <p:nvPr/>
        </p:nvSpPr>
        <p:spPr>
          <a:xfrm>
            <a:off x="8889650" y="4732784"/>
            <a:ext cx="1700347" cy="369332"/>
          </a:xfrm>
          <a:prstGeom prst="rect">
            <a:avLst/>
          </a:prstGeom>
          <a:noFill/>
        </p:spPr>
        <p:txBody>
          <a:bodyPr wrap="square" rtlCol="0">
            <a:spAutoFit/>
          </a:bodyPr>
          <a:lstStyle/>
          <a:p>
            <a:r>
              <a:rPr kumimoji="1" lang="en-US" altLang="ja-JP" dirty="0"/>
              <a:t>Tripadvisor</a:t>
            </a:r>
            <a:endParaRPr kumimoji="1" lang="ja-JP" altLang="en-US" dirty="0"/>
          </a:p>
        </p:txBody>
      </p:sp>
      <p:pic>
        <p:nvPicPr>
          <p:cNvPr id="15" name="図 14" descr="QR コード&#10;&#10;AI によって生成されたコンテンツは間違っている可能性があります。">
            <a:extLst>
              <a:ext uri="{FF2B5EF4-FFF2-40B4-BE49-F238E27FC236}">
                <a16:creationId xmlns:a16="http://schemas.microsoft.com/office/drawing/2014/main" id="{46F85467-EA5B-6BC7-7DD5-BFB85649FC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49090" y="5060768"/>
            <a:ext cx="1419225" cy="1419225"/>
          </a:xfrm>
          <a:prstGeom prst="rect">
            <a:avLst/>
          </a:prstGeom>
        </p:spPr>
      </p:pic>
      <p:pic>
        <p:nvPicPr>
          <p:cNvPr id="3074" name="Picture 2">
            <a:extLst>
              <a:ext uri="{FF2B5EF4-FFF2-40B4-BE49-F238E27FC236}">
                <a16:creationId xmlns:a16="http://schemas.microsoft.com/office/drawing/2014/main" id="{0A7B8D58-00F1-F07B-08AD-93FB85A3055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45956" y="1215066"/>
            <a:ext cx="4579279" cy="3449431"/>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descr="QR コード&#10;&#10;AI によって生成されたコンテンツは間違っている可能性があります。">
            <a:extLst>
              <a:ext uri="{FF2B5EF4-FFF2-40B4-BE49-F238E27FC236}">
                <a16:creationId xmlns:a16="http://schemas.microsoft.com/office/drawing/2014/main" id="{B050469B-D1F8-09BF-E140-8E8FB16C15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5601" y="5102116"/>
            <a:ext cx="1368352" cy="1368352"/>
          </a:xfrm>
          <a:prstGeom prst="rect">
            <a:avLst/>
          </a:prstGeom>
        </p:spPr>
      </p:pic>
    </p:spTree>
    <p:extLst>
      <p:ext uri="{BB962C8B-B14F-4D97-AF65-F5344CB8AC3E}">
        <p14:creationId xmlns:p14="http://schemas.microsoft.com/office/powerpoint/2010/main" val="1463025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4C58AC-E46A-8D69-582E-89DD8F360B3B}"/>
              </a:ext>
            </a:extLst>
          </p:cNvPr>
          <p:cNvSpPr>
            <a:spLocks noGrp="1"/>
          </p:cNvSpPr>
          <p:nvPr>
            <p:ph type="title"/>
          </p:nvPr>
        </p:nvSpPr>
        <p:spPr>
          <a:xfrm>
            <a:off x="839788" y="387532"/>
            <a:ext cx="10286999" cy="712606"/>
          </a:xfrm>
        </p:spPr>
        <p:txBody>
          <a:bodyPr>
            <a:normAutofit/>
          </a:bodyPr>
          <a:lstStyle/>
          <a:p>
            <a:pPr algn="ctr"/>
            <a:r>
              <a:rPr kumimoji="1" lang="ja-JP" altLang="en-US" sz="3600" dirty="0">
                <a:solidFill>
                  <a:schemeClr val="accent2"/>
                </a:solidFill>
              </a:rPr>
              <a:t>⑥</a:t>
            </a:r>
            <a:r>
              <a:rPr kumimoji="1" lang="en-US" altLang="ja-JP" sz="3600" dirty="0">
                <a:solidFill>
                  <a:schemeClr val="accent2"/>
                </a:solidFill>
              </a:rPr>
              <a:t> Suntory Brewery Musashino Factory</a:t>
            </a:r>
            <a:endParaRPr kumimoji="1" lang="ja-JP" altLang="en-US" sz="3600" dirty="0">
              <a:solidFill>
                <a:schemeClr val="accent2"/>
              </a:solidFill>
            </a:endParaRPr>
          </a:p>
        </p:txBody>
      </p:sp>
      <p:sp>
        <p:nvSpPr>
          <p:cNvPr id="4" name="テキスト プレースホルダー 3">
            <a:extLst>
              <a:ext uri="{FF2B5EF4-FFF2-40B4-BE49-F238E27FC236}">
                <a16:creationId xmlns:a16="http://schemas.microsoft.com/office/drawing/2014/main" id="{3654D6D0-DA08-E403-3D08-2FAD953940D4}"/>
              </a:ext>
            </a:extLst>
          </p:cNvPr>
          <p:cNvSpPr>
            <a:spLocks noGrp="1"/>
          </p:cNvSpPr>
          <p:nvPr>
            <p:ph type="body" sz="half" idx="2"/>
          </p:nvPr>
        </p:nvSpPr>
        <p:spPr>
          <a:xfrm>
            <a:off x="839788" y="1264920"/>
            <a:ext cx="4847088" cy="2845526"/>
          </a:xfrm>
        </p:spPr>
        <p:txBody>
          <a:bodyPr>
            <a:normAutofit lnSpcReduction="10000"/>
          </a:bodyPr>
          <a:lstStyle/>
          <a:p>
            <a:r>
              <a:rPr lang="en-US" altLang="ja-JP" sz="1800" dirty="0"/>
              <a:t>Discover the world of Japanese beer at Suntory Musashino Brewery in Fuchu, Tokyo. This facility offers engaging tours where you can learn about Suntory beer's brewing process, from selecting ingredients to fermentation. The highlight for many is the tasting session at the end, allowing you to sample fresh beer straight from the brewery. It's a fantastic opportunity to enjoy a unique, educational, and delicious experience.</a:t>
            </a:r>
          </a:p>
          <a:p>
            <a:pPr algn="r"/>
            <a:r>
              <a:rPr lang="en-US" altLang="ja-JP" sz="1800" dirty="0"/>
              <a:t>\1,000-15,000 / 9:30am-5:00pm</a:t>
            </a:r>
          </a:p>
          <a:p>
            <a:pPr algn="r"/>
            <a:r>
              <a:rPr lang="en-US" altLang="ja-JP" sz="1800" dirty="0">
                <a:solidFill>
                  <a:srgbClr val="FF0000"/>
                </a:solidFill>
              </a:rPr>
              <a:t>Reservation required</a:t>
            </a:r>
            <a:endParaRPr lang="en-US" altLang="ja-JP" dirty="0">
              <a:solidFill>
                <a:srgbClr val="FF0000"/>
              </a:solidFill>
            </a:endParaRPr>
          </a:p>
        </p:txBody>
      </p:sp>
      <p:sp>
        <p:nvSpPr>
          <p:cNvPr id="5" name="コンテンツ プレースホルダー 4">
            <a:extLst>
              <a:ext uri="{FF2B5EF4-FFF2-40B4-BE49-F238E27FC236}">
                <a16:creationId xmlns:a16="http://schemas.microsoft.com/office/drawing/2014/main" id="{F08082C2-196D-DB47-DCAB-C9B16911B7F7}"/>
              </a:ext>
            </a:extLst>
          </p:cNvPr>
          <p:cNvSpPr>
            <a:spLocks noGrp="1"/>
          </p:cNvSpPr>
          <p:nvPr>
            <p:ph idx="1"/>
          </p:nvPr>
        </p:nvSpPr>
        <p:spPr>
          <a:xfrm>
            <a:off x="803954" y="4110446"/>
            <a:ext cx="4918755" cy="2038486"/>
          </a:xfrm>
        </p:spPr>
        <p:txBody>
          <a:bodyPr>
            <a:normAutofit/>
          </a:bodyPr>
          <a:lstStyle/>
          <a:p>
            <a:pPr marL="0" indent="0">
              <a:buNone/>
            </a:pPr>
            <a:r>
              <a:rPr kumimoji="1" lang="en-US" altLang="ja-JP" sz="1800" dirty="0"/>
              <a:t>From </a:t>
            </a:r>
            <a:r>
              <a:rPr kumimoji="1" lang="en-US" altLang="ja-JP" sz="1800" i="1" dirty="0"/>
              <a:t>Chofu Station(KO18), </a:t>
            </a:r>
            <a:r>
              <a:rPr kumimoji="1" lang="en-US" altLang="ja-JP" sz="1800" dirty="0"/>
              <a:t>take the Keio Line (Limited Express or Semi-Limited Express) to </a:t>
            </a:r>
            <a:r>
              <a:rPr kumimoji="1" lang="en-US" altLang="ja-JP" sz="1800" i="1" dirty="0"/>
              <a:t>Bubaigawara Station(KO25). </a:t>
            </a:r>
          </a:p>
          <a:p>
            <a:pPr marL="0" indent="0">
              <a:buNone/>
            </a:pPr>
            <a:r>
              <a:rPr lang="en-US" altLang="ja-JP" sz="1800" dirty="0"/>
              <a:t>F</a:t>
            </a:r>
            <a:r>
              <a:rPr kumimoji="1" lang="en-US" altLang="ja-JP" sz="1800" dirty="0"/>
              <a:t>ree shuttle </a:t>
            </a:r>
            <a:r>
              <a:rPr lang="en-US" altLang="ja-JP" sz="1800" dirty="0"/>
              <a:t>service to </a:t>
            </a:r>
            <a:r>
              <a:rPr kumimoji="1" lang="en-US" altLang="ja-JP" sz="1800" dirty="0"/>
              <a:t>the Suntory brewery is available from the rotary at Bubaigawara Station's North Exit.</a:t>
            </a:r>
            <a:endParaRPr kumimoji="1" lang="ja-JP" altLang="en-US" sz="1800" dirty="0"/>
          </a:p>
        </p:txBody>
      </p:sp>
      <p:sp>
        <p:nvSpPr>
          <p:cNvPr id="11" name="テキスト ボックス 10">
            <a:extLst>
              <a:ext uri="{FF2B5EF4-FFF2-40B4-BE49-F238E27FC236}">
                <a16:creationId xmlns:a16="http://schemas.microsoft.com/office/drawing/2014/main" id="{45AC0804-EA77-1D14-D646-67626B850DDF}"/>
              </a:ext>
            </a:extLst>
          </p:cNvPr>
          <p:cNvSpPr txBox="1"/>
          <p:nvPr/>
        </p:nvSpPr>
        <p:spPr>
          <a:xfrm>
            <a:off x="6058114" y="4695040"/>
            <a:ext cx="2205585" cy="369332"/>
          </a:xfrm>
          <a:prstGeom prst="rect">
            <a:avLst/>
          </a:prstGeom>
          <a:noFill/>
        </p:spPr>
        <p:txBody>
          <a:bodyPr wrap="square" rtlCol="0">
            <a:spAutoFit/>
          </a:bodyPr>
          <a:lstStyle/>
          <a:p>
            <a:r>
              <a:rPr kumimoji="1" lang="en-US" altLang="ja-JP" dirty="0"/>
              <a:t>Suntory Booking Site</a:t>
            </a:r>
            <a:endParaRPr kumimoji="1" lang="ja-JP" altLang="en-US" dirty="0"/>
          </a:p>
        </p:txBody>
      </p:sp>
      <p:sp>
        <p:nvSpPr>
          <p:cNvPr id="14" name="テキスト ボックス 13">
            <a:extLst>
              <a:ext uri="{FF2B5EF4-FFF2-40B4-BE49-F238E27FC236}">
                <a16:creationId xmlns:a16="http://schemas.microsoft.com/office/drawing/2014/main" id="{6A9977DD-F6AD-D4D2-CAD0-5F6DE30B111D}"/>
              </a:ext>
            </a:extLst>
          </p:cNvPr>
          <p:cNvSpPr txBox="1"/>
          <p:nvPr/>
        </p:nvSpPr>
        <p:spPr>
          <a:xfrm>
            <a:off x="8395661" y="4674936"/>
            <a:ext cx="1483218" cy="369332"/>
          </a:xfrm>
          <a:prstGeom prst="rect">
            <a:avLst/>
          </a:prstGeom>
          <a:noFill/>
        </p:spPr>
        <p:txBody>
          <a:bodyPr wrap="square" rtlCol="0">
            <a:spAutoFit/>
          </a:bodyPr>
          <a:lstStyle/>
          <a:p>
            <a:r>
              <a:rPr kumimoji="1" lang="en-US" altLang="ja-JP" dirty="0"/>
              <a:t>Tripadvisor</a:t>
            </a:r>
            <a:endParaRPr kumimoji="1" lang="ja-JP" altLang="en-US" dirty="0"/>
          </a:p>
        </p:txBody>
      </p:sp>
      <p:pic>
        <p:nvPicPr>
          <p:cNvPr id="7" name="図 6" descr="QR コード&#10;&#10;AI によって生成されたコンテンツは間違っている可能性があります。">
            <a:extLst>
              <a:ext uri="{FF2B5EF4-FFF2-40B4-BE49-F238E27FC236}">
                <a16:creationId xmlns:a16="http://schemas.microsoft.com/office/drawing/2014/main" id="{6EBEA3C4-D0BF-F9B5-D64C-A242F236174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81017" y="5066211"/>
            <a:ext cx="1404257" cy="1404257"/>
          </a:xfrm>
          <a:prstGeom prst="rect">
            <a:avLst/>
          </a:prstGeom>
        </p:spPr>
      </p:pic>
      <p:pic>
        <p:nvPicPr>
          <p:cNvPr id="9" name="図 8" descr="QR コード&#10;&#10;AI によって生成されたコンテンツは間違っている可能性があります。">
            <a:extLst>
              <a:ext uri="{FF2B5EF4-FFF2-40B4-BE49-F238E27FC236}">
                <a16:creationId xmlns:a16="http://schemas.microsoft.com/office/drawing/2014/main" id="{A009F7BC-BC4E-7A07-FF5E-83EFFEF0366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31342" y="5068253"/>
            <a:ext cx="1404257" cy="1404257"/>
          </a:xfrm>
          <a:prstGeom prst="rect">
            <a:avLst/>
          </a:prstGeom>
        </p:spPr>
      </p:pic>
      <p:pic>
        <p:nvPicPr>
          <p:cNvPr id="5124" name="Picture 4">
            <a:extLst>
              <a:ext uri="{FF2B5EF4-FFF2-40B4-BE49-F238E27FC236}">
                <a16:creationId xmlns:a16="http://schemas.microsoft.com/office/drawing/2014/main" id="{F76D7DDC-F93F-A6B1-B683-848371A13B6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05126" y="1264920"/>
            <a:ext cx="4063231" cy="3047423"/>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descr="QR コード&#10;&#10;AI によって生成されたコンテンツは間違っている可能性があります。">
            <a:extLst>
              <a:ext uri="{FF2B5EF4-FFF2-40B4-BE49-F238E27FC236}">
                <a16:creationId xmlns:a16="http://schemas.microsoft.com/office/drawing/2014/main" id="{5042B719-D4C4-A9ED-9B66-18EFB111F9B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022158" y="5044268"/>
            <a:ext cx="1390650" cy="1390650"/>
          </a:xfrm>
          <a:prstGeom prst="rect">
            <a:avLst/>
          </a:prstGeom>
        </p:spPr>
      </p:pic>
      <p:sp>
        <p:nvSpPr>
          <p:cNvPr id="15" name="テキスト ボックス 14">
            <a:extLst>
              <a:ext uri="{FF2B5EF4-FFF2-40B4-BE49-F238E27FC236}">
                <a16:creationId xmlns:a16="http://schemas.microsoft.com/office/drawing/2014/main" id="{D5D0A317-84EC-BF26-E6D5-FAC137D81F77}"/>
              </a:ext>
            </a:extLst>
          </p:cNvPr>
          <p:cNvSpPr txBox="1"/>
          <p:nvPr/>
        </p:nvSpPr>
        <p:spPr>
          <a:xfrm>
            <a:off x="10022158" y="4695040"/>
            <a:ext cx="1700347" cy="369332"/>
          </a:xfrm>
          <a:prstGeom prst="rect">
            <a:avLst/>
          </a:prstGeom>
          <a:noFill/>
        </p:spPr>
        <p:txBody>
          <a:bodyPr wrap="square" rtlCol="0">
            <a:spAutoFit/>
          </a:bodyPr>
          <a:lstStyle/>
          <a:p>
            <a:r>
              <a:rPr kumimoji="1" lang="en-US" altLang="ja-JP" dirty="0"/>
              <a:t>Shuttle bus</a:t>
            </a:r>
            <a:endParaRPr kumimoji="1" lang="ja-JP" altLang="en-US" dirty="0"/>
          </a:p>
        </p:txBody>
      </p:sp>
    </p:spTree>
    <p:extLst>
      <p:ext uri="{BB962C8B-B14F-4D97-AF65-F5344CB8AC3E}">
        <p14:creationId xmlns:p14="http://schemas.microsoft.com/office/powerpoint/2010/main" val="1287764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4C58AC-E46A-8D69-582E-89DD8F360B3B}"/>
              </a:ext>
            </a:extLst>
          </p:cNvPr>
          <p:cNvSpPr>
            <a:spLocks noGrp="1"/>
          </p:cNvSpPr>
          <p:nvPr>
            <p:ph type="title"/>
          </p:nvPr>
        </p:nvSpPr>
        <p:spPr>
          <a:xfrm>
            <a:off x="839788" y="387532"/>
            <a:ext cx="10286999" cy="712606"/>
          </a:xfrm>
        </p:spPr>
        <p:txBody>
          <a:bodyPr>
            <a:normAutofit/>
          </a:bodyPr>
          <a:lstStyle/>
          <a:p>
            <a:pPr algn="ctr"/>
            <a:r>
              <a:rPr kumimoji="1" lang="ja-JP" altLang="en-US" sz="3600" dirty="0">
                <a:solidFill>
                  <a:schemeClr val="accent2"/>
                </a:solidFill>
              </a:rPr>
              <a:t>⑦ </a:t>
            </a:r>
            <a:r>
              <a:rPr kumimoji="1" lang="en-US" altLang="ja-JP" sz="3600" dirty="0">
                <a:solidFill>
                  <a:schemeClr val="accent2"/>
                </a:solidFill>
              </a:rPr>
              <a:t>Mt. Takao</a:t>
            </a:r>
            <a:endParaRPr kumimoji="1" lang="ja-JP" altLang="en-US" sz="3600" dirty="0">
              <a:solidFill>
                <a:schemeClr val="accent2"/>
              </a:solidFill>
            </a:endParaRPr>
          </a:p>
        </p:txBody>
      </p:sp>
      <p:sp>
        <p:nvSpPr>
          <p:cNvPr id="4" name="テキスト プレースホルダー 3">
            <a:extLst>
              <a:ext uri="{FF2B5EF4-FFF2-40B4-BE49-F238E27FC236}">
                <a16:creationId xmlns:a16="http://schemas.microsoft.com/office/drawing/2014/main" id="{3654D6D0-DA08-E403-3D08-2FAD953940D4}"/>
              </a:ext>
            </a:extLst>
          </p:cNvPr>
          <p:cNvSpPr>
            <a:spLocks noGrp="1"/>
          </p:cNvSpPr>
          <p:nvPr>
            <p:ph type="body" sz="half" idx="2"/>
          </p:nvPr>
        </p:nvSpPr>
        <p:spPr>
          <a:xfrm>
            <a:off x="839788" y="1264920"/>
            <a:ext cx="4847088" cy="2845526"/>
          </a:xfrm>
        </p:spPr>
        <p:txBody>
          <a:bodyPr>
            <a:normAutofit lnSpcReduction="10000"/>
          </a:bodyPr>
          <a:lstStyle/>
          <a:p>
            <a:r>
              <a:rPr lang="en-US" altLang="ja-JP" sz="1800" dirty="0"/>
              <a:t>Mount Takao, a beloved natural escape near Tokyo, boasts a prestigious three-star rating from the Michelin Green Guide Japan. It offers an invigorating outdoor experience, with a variety of hiking trails suitable for all levels, leading to stunning panoramic views, including Mount Fuji on clear days. For those preferring an easier ascent, both a convenient cable car and a scenic ropeway transport visitors almost to the summit. Rich in nature and home to Yakuoin Temple, it’s a perfect short trip for families to enjoy Japan's beautiful outdoors.</a:t>
            </a:r>
            <a:endParaRPr lang="ja-JP" altLang="en-US" sz="1800" dirty="0"/>
          </a:p>
        </p:txBody>
      </p:sp>
      <p:sp>
        <p:nvSpPr>
          <p:cNvPr id="5" name="コンテンツ プレースホルダー 4">
            <a:extLst>
              <a:ext uri="{FF2B5EF4-FFF2-40B4-BE49-F238E27FC236}">
                <a16:creationId xmlns:a16="http://schemas.microsoft.com/office/drawing/2014/main" id="{F08082C2-196D-DB47-DCAB-C9B16911B7F7}"/>
              </a:ext>
            </a:extLst>
          </p:cNvPr>
          <p:cNvSpPr>
            <a:spLocks noGrp="1"/>
          </p:cNvSpPr>
          <p:nvPr>
            <p:ph idx="1"/>
          </p:nvPr>
        </p:nvSpPr>
        <p:spPr>
          <a:xfrm>
            <a:off x="839788" y="4275228"/>
            <a:ext cx="4918755" cy="2038486"/>
          </a:xfrm>
        </p:spPr>
        <p:txBody>
          <a:bodyPr>
            <a:normAutofit lnSpcReduction="10000"/>
          </a:bodyPr>
          <a:lstStyle/>
          <a:p>
            <a:pPr marL="0" indent="0">
              <a:buNone/>
            </a:pPr>
            <a:r>
              <a:rPr kumimoji="1" lang="en-US" altLang="ja-JP" sz="1800" dirty="0"/>
              <a:t>From </a:t>
            </a:r>
            <a:r>
              <a:rPr kumimoji="1" lang="en-US" altLang="ja-JP" sz="1800" i="1" dirty="0"/>
              <a:t>Chofu Station(KO18), </a:t>
            </a:r>
            <a:r>
              <a:rPr kumimoji="1" lang="en-US" altLang="ja-JP" sz="1800" dirty="0"/>
              <a:t>take the Keio Line (Limited Express or Semi-Limited Express) directly to </a:t>
            </a:r>
            <a:r>
              <a:rPr kumimoji="1" lang="en-US" altLang="ja-JP" sz="1800" i="1" dirty="0"/>
              <a:t>Takaosanguchi Station(KO53) </a:t>
            </a:r>
            <a:r>
              <a:rPr kumimoji="1" lang="en-US" altLang="ja-JP" sz="1800" dirty="0"/>
              <a:t>. The journey is straightforward and typically takes about 25to30 minutes, making it a very accessible short trip. The cable car and ropeway stations are just a short walk from Takaosanguchi Station.</a:t>
            </a:r>
            <a:endParaRPr kumimoji="1" lang="ja-JP" altLang="en-US" sz="1800" dirty="0"/>
          </a:p>
        </p:txBody>
      </p:sp>
      <p:sp>
        <p:nvSpPr>
          <p:cNvPr id="11" name="テキスト ボックス 10">
            <a:extLst>
              <a:ext uri="{FF2B5EF4-FFF2-40B4-BE49-F238E27FC236}">
                <a16:creationId xmlns:a16="http://schemas.microsoft.com/office/drawing/2014/main" id="{45AC0804-EA77-1D14-D646-67626B850DDF}"/>
              </a:ext>
            </a:extLst>
          </p:cNvPr>
          <p:cNvSpPr txBox="1"/>
          <p:nvPr/>
        </p:nvSpPr>
        <p:spPr>
          <a:xfrm>
            <a:off x="6096000" y="4782637"/>
            <a:ext cx="23600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Takao tozan railway HP </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4" name="テキスト ボックス 13">
            <a:extLst>
              <a:ext uri="{FF2B5EF4-FFF2-40B4-BE49-F238E27FC236}">
                <a16:creationId xmlns:a16="http://schemas.microsoft.com/office/drawing/2014/main" id="{6A9977DD-F6AD-D4D2-CAD0-5F6DE30B111D}"/>
              </a:ext>
            </a:extLst>
          </p:cNvPr>
          <p:cNvSpPr txBox="1"/>
          <p:nvPr/>
        </p:nvSpPr>
        <p:spPr>
          <a:xfrm>
            <a:off x="8556024" y="4732784"/>
            <a:ext cx="17003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Tripadvisor</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6" name="図 5" descr="QR コード&#10;&#10;AI によって生成されたコンテンツは間違っている可能性があります。">
            <a:extLst>
              <a:ext uri="{FF2B5EF4-FFF2-40B4-BE49-F238E27FC236}">
                <a16:creationId xmlns:a16="http://schemas.microsoft.com/office/drawing/2014/main" id="{FF79BFEF-0030-027E-0347-6D2FB30B7E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70920" y="5102116"/>
            <a:ext cx="1404257" cy="1404257"/>
          </a:xfrm>
          <a:prstGeom prst="rect">
            <a:avLst/>
          </a:prstGeom>
        </p:spPr>
      </p:pic>
      <p:pic>
        <p:nvPicPr>
          <p:cNvPr id="10" name="図 9" descr="QR コード&#10;&#10;AI によって生成されたコンテンツは間違っている可能性があります。">
            <a:extLst>
              <a:ext uri="{FF2B5EF4-FFF2-40B4-BE49-F238E27FC236}">
                <a16:creationId xmlns:a16="http://schemas.microsoft.com/office/drawing/2014/main" id="{AC7FC44E-D9D6-5A92-7C6E-10621DA8917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55155" y="5102116"/>
            <a:ext cx="1404257" cy="1404257"/>
          </a:xfrm>
          <a:prstGeom prst="rect">
            <a:avLst/>
          </a:prstGeom>
        </p:spPr>
      </p:pic>
      <p:pic>
        <p:nvPicPr>
          <p:cNvPr id="6148" name="Picture 4" descr="高尾山">
            <a:extLst>
              <a:ext uri="{FF2B5EF4-FFF2-40B4-BE49-F238E27FC236}">
                <a16:creationId xmlns:a16="http://schemas.microsoft.com/office/drawing/2014/main" id="{475D301C-FD99-85DB-BF6D-61230BE75FC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89171" y="1274826"/>
            <a:ext cx="4918755" cy="3283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519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AA5C7DFA-5C26-4DE3-A633-B4F8634B3B7C}" vid="{B215E4C3-B2B0-4C7A-82B5-FD7E75ABB598}"/>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635</TotalTime>
  <Words>1200</Words>
  <Application>Microsoft Macintosh PowerPoint</Application>
  <PresentationFormat>Widescreen</PresentationFormat>
  <Paragraphs>67</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ＭＳ Ｐゴシック</vt:lpstr>
      <vt:lpstr>游ゴシック</vt:lpstr>
      <vt:lpstr>Arial</vt:lpstr>
      <vt:lpstr>Calibri</vt:lpstr>
      <vt:lpstr>Harlow Solid Italic</vt:lpstr>
      <vt:lpstr>Office テーマ</vt:lpstr>
      <vt:lpstr>Let’s have fun in Tokyo!</vt:lpstr>
      <vt:lpstr>PowerPoint Presentation</vt:lpstr>
      <vt:lpstr>① KITARO CHAYA</vt:lpstr>
      <vt:lpstr>② JINDAIJI</vt:lpstr>
      <vt:lpstr>③ GHIBLI MUSEUM,　MITAKA</vt:lpstr>
      <vt:lpstr>④ GOTOKUJI</vt:lpstr>
      <vt:lpstr>⑤ Sanrio Puroland</vt:lpstr>
      <vt:lpstr>⑥ Suntory Brewery Musashino Factory</vt:lpstr>
      <vt:lpstr>⑦ Mt. Takao</vt:lpstr>
      <vt:lpstr>⑧ Tama Zoological Park /　Keio Rail-Land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国際課</dc:creator>
  <cp:lastModifiedBy>Alex Woodward</cp:lastModifiedBy>
  <cp:revision>12</cp:revision>
  <cp:lastPrinted>2025-07-16T02:44:35Z</cp:lastPrinted>
  <dcterms:created xsi:type="dcterms:W3CDTF">2025-07-15T01:20:49Z</dcterms:created>
  <dcterms:modified xsi:type="dcterms:W3CDTF">2025-07-25T06:03:04Z</dcterms:modified>
</cp:coreProperties>
</file>